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D_D4274E9.xml" ContentType="application/vnd.ms-powerpoint.comments+xml"/>
  <Override PartName="/ppt/notesSlides/notesSlide5.xml" ContentType="application/vnd.openxmlformats-officedocument.presentationml.notesSlide+xml"/>
  <Override PartName="/ppt/comments/modernComment_105_0.xml" ContentType="application/vnd.ms-powerpoint.comments+xml"/>
  <Override PartName="/ppt/notesSlides/notesSlide6.xml" ContentType="application/vnd.openxmlformats-officedocument.presentationml.notesSlide+xml"/>
  <Override PartName="/ppt/comments/modernComment_10E_3A76B28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3_BE9C2AF7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6_8260D6D2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7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93" r:id="rId4"/>
    <p:sldId id="269" r:id="rId5"/>
    <p:sldId id="261" r:id="rId6"/>
    <p:sldId id="270" r:id="rId7"/>
    <p:sldId id="273" r:id="rId8"/>
    <p:sldId id="275" r:id="rId9"/>
    <p:sldId id="262" r:id="rId10"/>
    <p:sldId id="289" r:id="rId11"/>
    <p:sldId id="276" r:id="rId12"/>
    <p:sldId id="294" r:id="rId13"/>
    <p:sldId id="266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914446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1828891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2743337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3657782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4572229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5486674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640112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7315565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275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860C52-4C5A-1055-7F52-D7A234533824}" name="Eduardo Junqueira" initials="EJ" userId="S::eduardo.j@ipvc.pt::c0f8eb77-9995-4465-8ffb-5d9e67be40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D3964-C7E7-4D43-8933-37C40166B066}" v="2173" dt="2025-07-11T12:43:35.992"/>
    <p1510:client id="{D46143C2-B4BF-C162-DA1E-F292F2E4105A}" v="3342" dt="2025-07-11T17:08:10.2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2F3131"/>
        </a:fontRef>
        <a:srgbClr val="2F3131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8"/>
  </p:normalViewPr>
  <p:slideViewPr>
    <p:cSldViewPr snapToGrid="0">
      <p:cViewPr varScale="1">
        <p:scale>
          <a:sx n="57" d="100"/>
          <a:sy n="57" d="100"/>
        </p:scale>
        <p:origin x="576" y="184"/>
      </p:cViewPr>
      <p:guideLst>
        <p:guide orient="horz" pos="427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509D01-F831-45A6-B328-927BD1389A5E}" authorId="{B7860C52-4C5A-1055-7F52-D7A234533824}" created="2025-01-15T21:28:32.457">
    <pc:sldMkLst xmlns:pc="http://schemas.microsoft.com/office/powerpoint/2013/main/command">
      <pc:docMk/>
      <pc:sldMk cId="0" sldId="256"/>
    </pc:sldMkLst>
    <p188:replyLst>
      <p188:reply id="{0FA7930F-7899-4712-89A9-97330DC7EAB3}" authorId="{B7860C52-4C5A-1055-7F52-D7A234533824}" created="2025-01-19T11:10:26.102">
        <p188:txBody>
          <a:bodyPr/>
          <a:lstStyle/>
          <a:p>
            <a:r>
              <a:rPr lang="en-US"/>
              <a:t>Automatização da configuração de uma rede</a:t>
            </a:r>
          </a:p>
        </p188:txBody>
      </p188:reply>
    </p188:replyLst>
    <p188:txBody>
      <a:bodyPr/>
      <a:lstStyle/>
      <a:p>
        <a:r>
          <a:rPr lang="en-US"/>
          <a:t>eduardo begin!</a:t>
        </a:r>
      </a:p>
    </p188:txBody>
  </p188:cm>
</p188:cmLst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5B5D91-36F4-448C-ADE5-E2933A16C311}" authorId="{B7860C52-4C5A-1055-7F52-D7A234533824}" created="2025-01-15T21:28:08.565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A1D595-4786-4237-BD88-D13C5AE79A06}" authorId="{B7860C52-4C5A-1055-7F52-D7A234533824}" created="2025-01-15T21:28:58.7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5D9B2-F511-4F56-B8F7-149933C55A06}" authorId="{B7860C52-4C5A-1055-7F52-D7A234533824}" created="2025-01-15T21:31:06.969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US"/>
          <a:t>final 9m 40s</a:t>
        </a:r>
      </a:p>
    </p188:txBody>
  </p188:cm>
</p188:cmLst>
</file>

<file path=ppt/comments/modernComment_10D_D4274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71B2E5-5F32-4CA7-ACAA-B0E35F81845C}" authorId="{B7860C52-4C5A-1055-7F52-D7A234533824}" created="2025-01-15T21:28:47.818">
    <pc:sldMkLst xmlns:pc="http://schemas.microsoft.com/office/powerpoint/2013/main/command">
      <pc:docMk/>
      <pc:sldMk cId="222459113" sldId="269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E_3A76B2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FADA25-3FA2-4391-A5DF-275504505775}" authorId="{B7860C52-4C5A-1055-7F52-D7A234533824}" created="2025-01-15T21:29:02.397">
    <pc:sldMkLst xmlns:pc="http://schemas.microsoft.com/office/powerpoint/2013/main/command">
      <pc:docMk/>
      <pc:sldMk cId="980857487" sldId="270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13_BE9C2A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BF671F-925D-4AD7-B1C9-B6A1E4E50BF2}" authorId="{B7860C52-4C5A-1055-7F52-D7A234533824}" created="2025-07-10T18:56:22.768">
    <pc:sldMkLst xmlns:pc="http://schemas.microsoft.com/office/powerpoint/2013/main/command">
      <pc:docMk/>
      <pc:sldMk cId="3197905655" sldId="275"/>
    </pc:sldMkLst>
    <p188:txBody>
      <a:bodyPr/>
      <a:lstStyle/>
      <a:p>
        <a:r>
          <a:rPr lang="en-US"/>
          <a:t>6 m de apresentação </a:t>
        </a:r>
      </a:p>
    </p188:txBody>
  </p188:cm>
</p188:cmLst>
</file>

<file path=ppt/comments/modernComment_126_8260D6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79CB7F-1ACA-4256-95F8-9F0232396E52}" authorId="{B7860C52-4C5A-1055-7F52-D7A234533824}" created="2025-07-11T14:27:42.816">
    <pc:sldMkLst xmlns:pc="http://schemas.microsoft.com/office/powerpoint/2013/main/command">
      <pc:docMk/>
      <pc:sldMk cId="2187384530" sldId="294"/>
    </pc:sldMkLst>
    <p188:txBody>
      <a:bodyPr/>
      <a:lstStyle/>
      <a:p>
        <a:r>
          <a:rPr lang="en-US"/>
          <a:t>8m 30 s aqui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1pPr>
    <a:lvl2pPr indent="228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2pPr>
    <a:lvl3pPr indent="457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3pPr>
    <a:lvl4pPr indent="685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4pPr>
    <a:lvl5pPr indent="9144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5pPr>
    <a:lvl6pPr indent="11430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6pPr>
    <a:lvl7pPr indent="1371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7pPr>
    <a:lvl8pPr indent="1600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8pPr>
    <a:lvl9pPr indent="1828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Eduardo begin!</a:t>
            </a:r>
          </a:p>
        </p:txBody>
      </p:sp>
    </p:spTree>
    <p:extLst>
      <p:ext uri="{BB962C8B-B14F-4D97-AF65-F5344CB8AC3E}">
        <p14:creationId xmlns:p14="http://schemas.microsoft.com/office/powerpoint/2010/main" val="321142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5D1E-C53A-5415-1021-3878CE8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7DEB7-A2C6-5CED-09AD-93ABFB3E4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3DBEA-B8E6-8543-A83B-BDD15F7C7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3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 dirty="0"/>
              <a:t>Eduardo e Lourenço speak here!</a:t>
            </a:r>
            <a:endParaRPr lang="en-US" dirty="0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Eduardo e Lourenço speak here!</a:t>
            </a:r>
            <a:endParaRPr lang="en-US" dirty="0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76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Eduardo begin!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8AF9-DA64-0081-2D41-F58C155C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62FA-EC73-368B-01B3-F89619FAD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3CD9D-7A60-D85E-F35B-145BFFB0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Eduardo begin!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/>
              <a:t>Lourenço begin!</a:t>
            </a:r>
          </a:p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60363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 sz="4750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134231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62135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 sz="4750"/>
              <a:t>Lourenço speak all about NIS2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3732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7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0090398" y="2428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28" name="Group"/>
          <p:cNvGrpSpPr/>
          <p:nvPr/>
        </p:nvGrpSpPr>
        <p:grpSpPr>
          <a:xfrm>
            <a:off x="5856547" y="10295702"/>
            <a:ext cx="8119672" cy="3034558"/>
            <a:chOff x="0" y="0"/>
            <a:chExt cx="8119670" cy="3034557"/>
          </a:xfrm>
        </p:grpSpPr>
        <p:pic>
          <p:nvPicPr>
            <p:cNvPr id="25" name="Group" descr="Group"/>
            <p:cNvPicPr>
              <a:picLocks noChangeAspect="1"/>
            </p:cNvPicPr>
            <p:nvPr/>
          </p:nvPicPr>
          <p:blipFill>
            <a:blip r:embed="rId3"/>
            <a:srcRect l="22280" t="78665" r="21396" b="6441"/>
            <a:stretch>
              <a:fillRect/>
            </a:stretch>
          </p:blipFill>
          <p:spPr>
            <a:xfrm>
              <a:off x="0" y="0"/>
              <a:ext cx="8119671" cy="3034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Image" descr="Image"/>
            <p:cNvPicPr>
              <a:picLocks noChangeAspect="1"/>
            </p:cNvPicPr>
            <p:nvPr/>
          </p:nvPicPr>
          <p:blipFill>
            <a:blip r:embed="rId3"/>
            <a:srcRect l="88991" b="54779"/>
            <a:stretch>
              <a:fillRect/>
            </a:stretch>
          </p:blipFill>
          <p:spPr>
            <a:xfrm rot="16200000">
              <a:off x="4315676" y="1616428"/>
              <a:ext cx="403433" cy="234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ESTG_IPVC.png" descr="ESTG_IPVC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23184" y="46837"/>
              <a:ext cx="4067013" cy="1488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None/>
              <a:defRPr sz="7800">
                <a:solidFill>
                  <a:schemeClr val="accent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ormal_with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ogo_ERSC_900dpi.png" descr="Logo_ERSC_900dp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ESTG_IPVC.png" descr="ESTG_IPVC.png"/>
          <p:cNvPicPr>
            <a:picLocks noChangeAspect="1"/>
          </p:cNvPicPr>
          <p:nvPr/>
        </p:nvPicPr>
        <p:blipFill>
          <a:blip r:embed="rId8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82470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708400"/>
            <a:ext cx="21945600" cy="858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914446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1828891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2743337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3657782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4572229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5486674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640112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7315565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441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822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1203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1584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1965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2346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2727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3108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3489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bodyStyle>
    <p:otherStyle>
      <a:lvl1pPr marL="0" marR="0" indent="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914446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828891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743337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657782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572229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486674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40112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7315565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8260D6D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eteam.com/wp-content/uploads/2022/06/NIS2-compliance.jp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pt.overleaf.com/project/67ef7baa14a19d89f59358c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VrTOyrEzW7ied956Rqg7bXCpUOMQAXA1/view?usp=sharing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JunqueiraDevEduardo/Automation-Network-using-Python-and-Ansible.git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ipvcpt-my.sharepoint.com/:x:/g/personal/eduardo_j_ipvc_pt/EeVkxh0SPNxGp39co22LiCYB8jyGscTHdPRm2UFI2k8--A?e=0Zpo1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8/10/relationships/comments" Target="../comments/modernComment_10D_D4274E9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8/10/relationships/comments" Target="../comments/modernComment_10E_3A76B28F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8/10/relationships/comments" Target="../comments/modernComment_113_BE9C2AF7.xm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rojeto 1"/>
          <p:cNvSpPr txBox="1">
            <a:spLocks noGrp="1"/>
          </p:cNvSpPr>
          <p:nvPr>
            <p:ph type="title"/>
          </p:nvPr>
        </p:nvSpPr>
        <p:spPr>
          <a:xfrm>
            <a:off x="12893217" y="6820330"/>
            <a:ext cx="7635333" cy="711605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r>
              <a:rPr lang="pt-PT" sz="5400" b="1" dirty="0">
                <a:latin typeface="Arial"/>
              </a:rPr>
              <a:t>PROJETO 2</a:t>
            </a:r>
          </a:p>
        </p:txBody>
      </p:sp>
      <p:sp>
        <p:nvSpPr>
          <p:cNvPr id="59" name="Exemplo de Apresentação"/>
          <p:cNvSpPr txBox="1">
            <a:spLocks noGrp="1"/>
          </p:cNvSpPr>
          <p:nvPr>
            <p:ph type="body" idx="13"/>
          </p:nvPr>
        </p:nvSpPr>
        <p:spPr>
          <a:xfrm>
            <a:off x="9348727" y="140111"/>
            <a:ext cx="14770280" cy="782354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9600" b="1" dirty="0">
                <a:latin typeface="Arial"/>
                <a:cs typeface="Segoe UI"/>
              </a:rPr>
              <a:t>Automatização de rede utilizando </a:t>
            </a:r>
            <a:r>
              <a:rPr lang="pt-PT" sz="9600" b="1" err="1">
                <a:latin typeface="Arial"/>
                <a:cs typeface="Segoe UI"/>
              </a:rPr>
              <a:t>Python</a:t>
            </a:r>
            <a:r>
              <a:rPr lang="pt-PT" sz="9600" b="1" dirty="0">
                <a:latin typeface="Arial"/>
                <a:cs typeface="Segoe UI"/>
              </a:rPr>
              <a:t> e </a:t>
            </a:r>
            <a:r>
              <a:rPr lang="pt-PT" sz="9600" b="1" err="1">
                <a:latin typeface="Arial"/>
                <a:cs typeface="Segoe UI"/>
              </a:rPr>
              <a:t>Ansible</a:t>
            </a:r>
            <a:endParaRPr lang="pt-PT" sz="9600" b="1">
              <a:latin typeface="Arial"/>
              <a:cs typeface="Segoe UI"/>
            </a:endParaRPr>
          </a:p>
        </p:txBody>
      </p:sp>
      <p:sp>
        <p:nvSpPr>
          <p:cNvPr id="61" name="Aluno:…"/>
          <p:cNvSpPr txBox="1"/>
          <p:nvPr/>
        </p:nvSpPr>
        <p:spPr>
          <a:xfrm>
            <a:off x="5732804" y="8265527"/>
            <a:ext cx="18057110" cy="2563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/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dirty="0">
                <a:latin typeface="Arial"/>
                <a:cs typeface="Arial"/>
              </a:rPr>
              <a:t>         </a:t>
            </a:r>
            <a:r>
              <a:rPr lang="en-US" sz="4800" dirty="0" err="1">
                <a:latin typeface="Arial"/>
                <a:cs typeface="Arial"/>
              </a:rPr>
              <a:t>Aluno</a:t>
            </a:r>
            <a:r>
              <a:rPr sz="4800" dirty="0">
                <a:latin typeface="Arial"/>
                <a:cs typeface="Arial"/>
              </a:rPr>
              <a:t>:</a:t>
            </a:r>
            <a:r>
              <a:rPr lang="en-US" sz="4800" dirty="0">
                <a:latin typeface="Arial"/>
                <a:cs typeface="Arial"/>
              </a:rPr>
              <a:t>   Eduardo Miguel Moreira  Junqueira  nº 30241 </a:t>
            </a:r>
            <a:endParaRPr lang="en-US" dirty="0"/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>
              <a:latin typeface="Arial"/>
              <a:cs typeface="Arial"/>
            </a:endParaRP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86015-0A46-2ABD-AB7B-3CF1B52B6C59}"/>
              </a:ext>
            </a:extLst>
          </p:cNvPr>
          <p:cNvSpPr txBox="1"/>
          <p:nvPr/>
        </p:nvSpPr>
        <p:spPr>
          <a:xfrm>
            <a:off x="12892950" y="9765493"/>
            <a:ext cx="9343548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latin typeface="Arial"/>
              </a:rPr>
              <a:t>Supervisionado</a:t>
            </a:r>
            <a:r>
              <a:rPr lang="en-US" sz="4400" b="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4400" b="1" err="1">
                <a:solidFill>
                  <a:schemeClr val="bg1"/>
                </a:solidFill>
                <a:latin typeface="Arial"/>
              </a:rPr>
              <a:t>por</a:t>
            </a:r>
            <a:r>
              <a:rPr lang="en-US" sz="4400" b="1" dirty="0">
                <a:solidFill>
                  <a:schemeClr val="bg1"/>
                </a:solidFill>
                <a:latin typeface="Arial"/>
              </a:rPr>
              <a:t>:</a:t>
            </a:r>
          </a:p>
          <a:p>
            <a:r>
              <a:rPr lang="en-US" sz="44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Prof. Nuno Torres</a:t>
            </a:r>
            <a:endParaRPr lang="en-US" sz="4400" b="1" dirty="0">
              <a:solidFill>
                <a:schemeClr val="bg1"/>
              </a:solidFill>
              <a:latin typeface="Arial"/>
            </a:endParaRPr>
          </a:p>
          <a:p>
            <a:pPr marL="0" marR="0" indent="0" algn="l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3024" y="192078"/>
            <a:ext cx="15601038" cy="163062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en-US" b="1" dirty="0">
                <a:solidFill>
                  <a:srgbClr val="E8641E"/>
                </a:solidFill>
                <a:latin typeface="Arial"/>
              </a:rPr>
              <a:t>4.2- TESTES 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734227" y="2639111"/>
            <a:ext cx="14667593" cy="6394037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Para </a:t>
            </a:r>
            <a:r>
              <a:rPr lang="en-US" sz="3600" dirty="0" err="1">
                <a:latin typeface="Arial"/>
                <a:cs typeface="Arial"/>
              </a:rPr>
              <a:t>provas</a:t>
            </a:r>
            <a:r>
              <a:rPr lang="en-US" sz="3600" dirty="0">
                <a:latin typeface="Arial"/>
                <a:cs typeface="Arial"/>
              </a:rPr>
              <a:t> de </a:t>
            </a:r>
            <a:r>
              <a:rPr lang="en-US" sz="3600" dirty="0" err="1">
                <a:latin typeface="Arial"/>
                <a:cs typeface="Arial"/>
              </a:rPr>
              <a:t>conceito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temos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seguintes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objetivos</a:t>
            </a:r>
            <a:r>
              <a:rPr lang="en-US" sz="3600" dirty="0">
                <a:latin typeface="Arial"/>
                <a:cs typeface="Arial"/>
              </a:rPr>
              <a:t>:</a:t>
            </a: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Automatizar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configuração</a:t>
            </a:r>
            <a:r>
              <a:rPr lang="en-US" sz="3600" b="1" dirty="0">
                <a:latin typeface="Arial"/>
                <a:cs typeface="Arial"/>
              </a:rPr>
              <a:t> de </a:t>
            </a:r>
            <a:r>
              <a:rPr lang="en-US" sz="3600" b="1" dirty="0" err="1">
                <a:latin typeface="Arial"/>
                <a:cs typeface="Arial"/>
              </a:rPr>
              <a:t>uma</a:t>
            </a:r>
            <a:r>
              <a:rPr lang="en-US" sz="3600" b="1" dirty="0">
                <a:latin typeface="Arial"/>
                <a:cs typeface="Arial"/>
              </a:rPr>
              <a:t> rede </a:t>
            </a:r>
            <a:r>
              <a:rPr lang="en-US" sz="3600" b="1" dirty="0" err="1">
                <a:latin typeface="Arial"/>
                <a:cs typeface="Arial"/>
              </a:rPr>
              <a:t>utilizando</a:t>
            </a:r>
            <a:r>
              <a:rPr lang="en-US" sz="3600" b="1" dirty="0">
                <a:latin typeface="Arial"/>
                <a:cs typeface="Arial"/>
              </a:rPr>
              <a:t> Ansible e Python.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Garantir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conformidade</a:t>
            </a:r>
            <a:r>
              <a:rPr lang="en-US" sz="3600" b="1" dirty="0">
                <a:latin typeface="Arial"/>
                <a:cs typeface="Arial"/>
              </a:rPr>
              <a:t> com </a:t>
            </a:r>
            <a:r>
              <a:rPr lang="en-US" sz="3600" b="1" dirty="0" err="1">
                <a:latin typeface="Arial"/>
                <a:cs typeface="Arial"/>
              </a:rPr>
              <a:t>os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requisitos</a:t>
            </a:r>
            <a:r>
              <a:rPr lang="en-US" sz="3600" b="1" dirty="0">
                <a:latin typeface="Arial"/>
                <a:cs typeface="Arial"/>
              </a:rPr>
              <a:t> da NIS2.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Melhorar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, </a:t>
            </a:r>
            <a:r>
              <a:rPr lang="en-US" sz="3600" b="1" dirty="0" err="1">
                <a:latin typeface="Arial"/>
                <a:cs typeface="Arial"/>
              </a:rPr>
              <a:t>resiliência</a:t>
            </a:r>
            <a:r>
              <a:rPr lang="en-US" sz="3600" b="1" dirty="0">
                <a:latin typeface="Arial"/>
                <a:cs typeface="Arial"/>
              </a:rPr>
              <a:t> e </a:t>
            </a:r>
            <a:r>
              <a:rPr lang="en-US" sz="3600" b="1" dirty="0" err="1">
                <a:latin typeface="Arial"/>
                <a:cs typeface="Arial"/>
              </a:rPr>
              <a:t>eficiência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operacional</a:t>
            </a:r>
            <a:r>
              <a:rPr lang="en-US" sz="3600" b="1" dirty="0">
                <a:latin typeface="Arial"/>
                <a:cs typeface="Arial"/>
              </a:rPr>
              <a:t> da rede.</a:t>
            </a:r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D9E9B7CA-B650-F42F-19D4-80FBDA035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433" t="386" r="15230" b="3016"/>
          <a:stretch>
            <a:fillRect/>
          </a:stretch>
        </p:blipFill>
        <p:spPr>
          <a:xfrm>
            <a:off x="16499833" y="-2348"/>
            <a:ext cx="3767357" cy="13249466"/>
          </a:xfrm>
          <a:prstGeom prst="rect">
            <a:avLst/>
          </a:prstGeom>
        </p:spPr>
      </p:pic>
      <p:sp>
        <p:nvSpPr>
          <p:cNvPr id="3" name="Projeto 1">
            <a:extLst>
              <a:ext uri="{FF2B5EF4-FFF2-40B4-BE49-F238E27FC236}">
                <a16:creationId xmlns:a16="http://schemas.microsoft.com/office/drawing/2014/main" id="{53A01CD4-6BB6-F77F-1433-EEAF8EF292DE}"/>
              </a:ext>
            </a:extLst>
          </p:cNvPr>
          <p:cNvSpPr txBox="1">
            <a:spLocks/>
          </p:cNvSpPr>
          <p:nvPr/>
        </p:nvSpPr>
        <p:spPr>
          <a:xfrm>
            <a:off x="705" y="1898235"/>
            <a:ext cx="15776381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2F811-84D2-3257-39D2-CE576290EC23}"/>
              </a:ext>
            </a:extLst>
          </p:cNvPr>
          <p:cNvSpPr txBox="1"/>
          <p:nvPr/>
        </p:nvSpPr>
        <p:spPr>
          <a:xfrm>
            <a:off x="9495830" y="11427407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12. </a:t>
            </a:r>
            <a:r>
              <a:rPr lang="en-US" b="1" err="1">
                <a:latin typeface="Arial"/>
              </a:rPr>
              <a:t>Fluxograma</a:t>
            </a:r>
            <a:r>
              <a:rPr lang="en-US" b="1">
                <a:latin typeface="Arial"/>
              </a:rPr>
              <a:t> de testes de </a:t>
            </a:r>
            <a:r>
              <a:rPr lang="en-US" b="1" err="1">
                <a:latin typeface="Arial"/>
              </a:rPr>
              <a:t>implementação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6484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857991" y="396164"/>
            <a:ext cx="22656858" cy="1117112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  <a:cs typeface="Arial"/>
              </a:rPr>
              <a:t>5. Resultados Iniciais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47C0F5-6064-7865-0DCD-D1CF7801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83" r="48" b="-330"/>
          <a:stretch>
            <a:fillRect/>
          </a:stretch>
        </p:blipFill>
        <p:spPr>
          <a:xfrm>
            <a:off x="228600" y="1522333"/>
            <a:ext cx="23905747" cy="1115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BCDB-02FD-BB3A-A45D-DAF9B4FC07DE}"/>
              </a:ext>
            </a:extLst>
          </p:cNvPr>
          <p:cNvSpPr txBox="1"/>
          <p:nvPr/>
        </p:nvSpPr>
        <p:spPr>
          <a:xfrm>
            <a:off x="863117" y="12352744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13. Terminal </a:t>
            </a:r>
            <a:r>
              <a:rPr lang="en-US" b="1">
                <a:latin typeface="Arial"/>
                <a:cs typeface="Arial"/>
              </a:rPr>
              <a:t>VM </a:t>
            </a:r>
            <a:r>
              <a:rPr lang="en-US" b="1" err="1">
                <a:latin typeface="Arial"/>
                <a:cs typeface="Arial"/>
              </a:rPr>
              <a:t>configuração</a:t>
            </a:r>
            <a:r>
              <a:rPr lang="en-US" b="1">
                <a:latin typeface="Arial"/>
                <a:cs typeface="Arial"/>
              </a:rPr>
              <a:t> </a:t>
            </a:r>
            <a:r>
              <a:rPr lang="en-US" b="1" err="1">
                <a:latin typeface="Arial"/>
                <a:cs typeface="Arial"/>
              </a:rPr>
              <a:t>inicial</a:t>
            </a:r>
            <a:r>
              <a:rPr lang="en-US" b="1">
                <a:latin typeface="Arial"/>
                <a:cs typeface="Arial"/>
              </a:rPr>
              <a:t> 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5259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4076-C8F5-2082-D7DD-55E059F5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>
            <a:extLst>
              <a:ext uri="{FF2B5EF4-FFF2-40B4-BE49-F238E27FC236}">
                <a16:creationId xmlns:a16="http://schemas.microsoft.com/office/drawing/2014/main" id="{F31B33F8-0BF4-E770-392E-4BAD7CB2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>
            <a:extLst>
              <a:ext uri="{FF2B5EF4-FFF2-40B4-BE49-F238E27FC236}">
                <a16:creationId xmlns:a16="http://schemas.microsoft.com/office/drawing/2014/main" id="{B7D36CF9-F928-0269-91F3-EF86BD5C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>
            <a:extLst>
              <a:ext uri="{FF2B5EF4-FFF2-40B4-BE49-F238E27FC236}">
                <a16:creationId xmlns:a16="http://schemas.microsoft.com/office/drawing/2014/main" id="{2110D736-D536-15CA-DB62-FD2EE8A34B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>
            <a:extLst>
              <a:ext uri="{FF2B5EF4-FFF2-40B4-BE49-F238E27FC236}">
                <a16:creationId xmlns:a16="http://schemas.microsoft.com/office/drawing/2014/main" id="{06C181EC-4003-3A42-8185-1402D592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7991" y="625679"/>
            <a:ext cx="22656858" cy="391111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  <a:cs typeface="Arial"/>
              </a:rPr>
              <a:t>5.1- Resultados Intermédios e Finais </a:t>
            </a:r>
          </a:p>
        </p:txBody>
      </p:sp>
      <p:sp>
        <p:nvSpPr>
          <p:cNvPr id="95" name="Slide Number">
            <a:extLst>
              <a:ext uri="{FF2B5EF4-FFF2-40B4-BE49-F238E27FC236}">
                <a16:creationId xmlns:a16="http://schemas.microsoft.com/office/drawing/2014/main" id="{DA5F2097-54B9-60FF-996B-BA6BC6B184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E80C-9CAE-2831-0631-0488F10DCD7E}"/>
              </a:ext>
            </a:extLst>
          </p:cNvPr>
          <p:cNvSpPr txBox="1"/>
          <p:nvPr/>
        </p:nvSpPr>
        <p:spPr>
          <a:xfrm>
            <a:off x="860680" y="5669016"/>
            <a:ext cx="2318099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dirty="0">
                <a:latin typeface="helvetica neue light"/>
              </a:rPr>
              <a:t>Interface Manual Cisco Packet Tracer video </a:t>
            </a:r>
            <a:r>
              <a:rPr lang="en-US" dirty="0" err="1">
                <a:latin typeface="helvetica neue light"/>
              </a:rPr>
              <a:t>demonstrativo</a:t>
            </a:r>
            <a:r>
              <a:rPr lang="en-US">
                <a:latin typeface="helvetica neue light"/>
              </a:rPr>
              <a:t> (5s).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dirty="0" err="1"/>
              <a:t>Ligação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GNS3 video </a:t>
            </a:r>
            <a:r>
              <a:rPr lang="en-US" dirty="0" err="1"/>
              <a:t>demonstrativo</a:t>
            </a:r>
            <a:r>
              <a:rPr lang="en-US" dirty="0"/>
              <a:t> (10s).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dirty="0"/>
              <a:t>Deploy Ansible teste 1 video </a:t>
            </a:r>
            <a:r>
              <a:rPr lang="en-US" dirty="0" err="1"/>
              <a:t>demonstrativo</a:t>
            </a:r>
            <a:r>
              <a:rPr lang="en-US"/>
              <a:t> (55s).</a:t>
            </a:r>
          </a:p>
          <a:p>
            <a:pPr marL="571500" indent="-571500">
              <a:buFont typeface="Arial"/>
              <a:buChar char="•"/>
            </a:pPr>
            <a:r>
              <a:rPr lang="en-US" dirty="0"/>
              <a:t>Deploy Ansible test 2 video </a:t>
            </a:r>
            <a:r>
              <a:rPr lang="en-US" dirty="0" err="1"/>
              <a:t>demonstrativo</a:t>
            </a:r>
            <a:r>
              <a:rPr lang="en-US"/>
              <a:t> (35s).</a:t>
            </a:r>
            <a:endParaRPr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7384530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411019" y="438150"/>
            <a:ext cx="23769781" cy="2254251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pt-PT" sz="9600" b="1" dirty="0">
                <a:solidFill>
                  <a:srgbClr val="E8641E"/>
                </a:solidFill>
                <a:latin typeface="Arial"/>
                <a:cs typeface="Arial"/>
              </a:rPr>
              <a:t>       7. Bibliografia</a:t>
            </a:r>
            <a:endParaRPr lang="pt-PT" sz="9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981222"/>
            <a:ext cx="21945600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4000" b="1" dirty="0">
                <a:latin typeface="Arial"/>
                <a:ea typeface="+mj-lt"/>
                <a:cs typeface="+mj-lt"/>
              </a:rPr>
              <a:t>[1]</a:t>
            </a:r>
            <a:r>
              <a:rPr lang="en-US" sz="4000" b="1" err="1">
                <a:latin typeface="Arial"/>
                <a:ea typeface="+mj-lt"/>
                <a:cs typeface="+mj-lt"/>
              </a:rPr>
              <a:t>Diagramas</a:t>
            </a:r>
            <a:r>
              <a:rPr lang="en-US" sz="4000" b="1" dirty="0">
                <a:latin typeface="Arial"/>
                <a:ea typeface="+mj-lt"/>
                <a:cs typeface="+mj-lt"/>
              </a:rPr>
              <a:t>.(2024) </a:t>
            </a:r>
            <a:r>
              <a:rPr lang="en-US" sz="4000" dirty="0">
                <a:ea typeface="+mj-lt"/>
                <a:cs typeface="+mj-lt"/>
                <a:hlinkClick r:id="rId6"/>
              </a:rPr>
              <a:t>https://drive.google.com/file/d/1VrTOyrEzW7ied956Rqg7bXCpUOMQAXA1/view?usp=sharing</a:t>
            </a:r>
            <a:endParaRPr lang="en-US" sz="4000" b="1" dirty="0">
              <a:latin typeface="Arial"/>
            </a:endParaRPr>
          </a:p>
          <a:p>
            <a:r>
              <a:rPr lang="en-US" sz="4000" b="1" dirty="0">
                <a:latin typeface="Arial"/>
                <a:ea typeface="+mj-lt"/>
                <a:cs typeface="Arial"/>
              </a:rPr>
              <a:t>[2]</a:t>
            </a:r>
            <a:r>
              <a:rPr lang="en-US" sz="4000" b="1" dirty="0">
                <a:latin typeface="Arial"/>
                <a:cs typeface="Arial"/>
              </a:rPr>
              <a:t>Junqueira, E., &amp; Silva, </a:t>
            </a:r>
            <a:r>
              <a:rPr lang="en-US" sz="4000" b="1" i="1" err="1">
                <a:latin typeface="Arial"/>
                <a:cs typeface="Arial"/>
              </a:rPr>
              <a:t>Projeto</a:t>
            </a:r>
            <a:r>
              <a:rPr lang="en-US" sz="4000" b="1" i="1" dirty="0">
                <a:latin typeface="Arial"/>
                <a:cs typeface="Arial"/>
              </a:rPr>
              <a:t> 2 no Overleaf</a:t>
            </a:r>
            <a:r>
              <a:rPr lang="en-US" sz="4000" b="1" dirty="0">
                <a:latin typeface="Arial"/>
                <a:cs typeface="Arial"/>
              </a:rPr>
              <a:t>. </a:t>
            </a:r>
            <a:r>
              <a:rPr lang="en-US" sz="4000" b="1" err="1">
                <a:latin typeface="Arial"/>
                <a:cs typeface="Arial"/>
              </a:rPr>
              <a:t>Recuperado</a:t>
            </a:r>
            <a:r>
              <a:rPr lang="en-US" sz="4000" b="1" dirty="0">
                <a:latin typeface="Arial"/>
                <a:cs typeface="Arial"/>
              </a:rPr>
              <a:t> de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>
                <a:ea typeface="+mj-lt"/>
                <a:cs typeface="+mj-lt"/>
                <a:hlinkClick r:id="rId7"/>
              </a:rPr>
              <a:t>https://pt.overleaf.com/project/67ef7baa14a19d89f59358cc</a:t>
            </a:r>
            <a:endParaRPr lang="en-US" sz="4000">
              <a:ea typeface="+mj-lt"/>
              <a:cs typeface="+mj-lt"/>
            </a:endParaRPr>
          </a:p>
          <a:p>
            <a:r>
              <a:rPr lang="en-US" sz="4000" b="1" dirty="0">
                <a:latin typeface="Arial"/>
                <a:cs typeface="Arial"/>
              </a:rPr>
              <a:t>[3]</a:t>
            </a:r>
            <a:r>
              <a:rPr lang="en-US" sz="4000" b="1" err="1">
                <a:latin typeface="Arial"/>
                <a:cs typeface="Arial"/>
              </a:rPr>
              <a:t>Globeteam</a:t>
            </a:r>
            <a:r>
              <a:rPr lang="en-US" sz="4000" b="1" dirty="0">
                <a:latin typeface="Arial"/>
                <a:cs typeface="Arial"/>
              </a:rPr>
              <a:t>. (2022). </a:t>
            </a:r>
            <a:r>
              <a:rPr lang="en-US" sz="4000" b="1" i="1" dirty="0">
                <a:latin typeface="Arial"/>
                <a:cs typeface="Arial"/>
              </a:rPr>
              <a:t>NIS2 compliance overview</a:t>
            </a:r>
            <a:r>
              <a:rPr lang="en-US" sz="4000" b="1" dirty="0">
                <a:latin typeface="Arial"/>
                <a:cs typeface="Arial"/>
              </a:rPr>
              <a:t> [</a:t>
            </a:r>
            <a:r>
              <a:rPr lang="en-US" sz="4000" b="1" err="1">
                <a:latin typeface="Arial"/>
                <a:cs typeface="Arial"/>
              </a:rPr>
              <a:t>Imagem</a:t>
            </a:r>
            <a:r>
              <a:rPr lang="en-US" sz="4000" b="1" dirty="0">
                <a:latin typeface="Arial"/>
                <a:cs typeface="Arial"/>
              </a:rPr>
              <a:t>]. </a:t>
            </a:r>
            <a:r>
              <a:rPr lang="en-US" sz="4000" b="1" err="1">
                <a:latin typeface="Arial"/>
                <a:cs typeface="Arial"/>
              </a:rPr>
              <a:t>Recuperado</a:t>
            </a:r>
            <a:r>
              <a:rPr lang="en-US" sz="4000" b="1" dirty="0">
                <a:latin typeface="Arial"/>
                <a:cs typeface="Arial"/>
              </a:rPr>
              <a:t> de </a:t>
            </a:r>
            <a:r>
              <a:rPr lang="en-US" sz="4000" dirty="0">
                <a:latin typeface="Arial"/>
                <a:cs typeface="Arial"/>
                <a:hlinkClick r:id="rId8"/>
              </a:rPr>
              <a:t>https://globeteam.com/wp-content/uploads/2022/06/NIS2-compliance.jpg</a:t>
            </a:r>
            <a:endParaRPr lang="en-US" sz="4000" dirty="0">
              <a:latin typeface="Arial"/>
              <a:cs typeface="Arial"/>
            </a:endParaRPr>
          </a:p>
          <a:p>
            <a:r>
              <a:rPr lang="en-US" sz="4000" b="1" dirty="0">
                <a:latin typeface="Arial"/>
                <a:cs typeface="Arial"/>
              </a:rPr>
              <a:t>[4]Small Software Company. (2025) </a:t>
            </a:r>
            <a:r>
              <a:rPr lang="en-US" sz="4000" dirty="0">
                <a:latin typeface="Arial"/>
                <a:cs typeface="Arial"/>
                <a:hlinkClick r:id="rId9"/>
              </a:rPr>
              <a:t>https://ipvcpt-my.sharepoint.com/:x:/g/personal/eduardo_j_ipvc_pt/EeVkxh0SPNxGp39co22LiCYB8jyGscTHdPRm2UFI2k8--A?e=0Zpo1u</a:t>
            </a:r>
            <a:endParaRPr lang="en-US" sz="4000" dirty="0">
              <a:latin typeface="Arial"/>
              <a:cs typeface="Arial"/>
            </a:endParaRPr>
          </a:p>
          <a:p>
            <a:r>
              <a:rPr lang="en-US" sz="4000" b="1" dirty="0">
                <a:latin typeface="Arial"/>
                <a:cs typeface="Arial"/>
              </a:rPr>
              <a:t>[5]</a:t>
            </a:r>
            <a:r>
              <a:rPr lang="en-US" sz="4000" b="1" err="1">
                <a:latin typeface="Arial"/>
                <a:cs typeface="Arial"/>
              </a:rPr>
              <a:t>JunqueiraDevEduardo</a:t>
            </a:r>
            <a:r>
              <a:rPr lang="en-US" sz="4000" b="1" dirty="0">
                <a:latin typeface="Arial"/>
                <a:cs typeface="Arial"/>
              </a:rPr>
              <a:t> (2025) .GitHub </a:t>
            </a:r>
            <a:r>
              <a:rPr lang="en-US" sz="4000" dirty="0">
                <a:ea typeface="+mj-lt"/>
                <a:cs typeface="+mj-lt"/>
                <a:hlinkClick r:id="rId10"/>
              </a:rPr>
              <a:t>https://github.com/JunqueiraDevEduardo/Automation-Network-using-Python-and-Ansible.git</a:t>
            </a:r>
            <a:endParaRPr lang="en-US" sz="4000">
              <a:latin typeface="Arial"/>
              <a:cs typeface="Arial"/>
            </a:endParaRPr>
          </a:p>
          <a:p>
            <a:endParaRPr lang="en-US" sz="1200" dirty="0">
              <a:ea typeface="+mj-lt"/>
              <a:cs typeface="+mj-lt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</a:endParaRPr>
          </a:p>
          <a:p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8076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IM"/>
          <p:cNvSpPr txBox="1">
            <a:spLocks noGrp="1"/>
          </p:cNvSpPr>
          <p:nvPr>
            <p:ph type="title"/>
          </p:nvPr>
        </p:nvSpPr>
        <p:spPr>
          <a:xfrm>
            <a:off x="9318414" y="5320925"/>
            <a:ext cx="7880540" cy="301625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en-US" b="1" dirty="0">
                <a:latin typeface="Arial"/>
              </a:rPr>
              <a:t>FIM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5CC28-1559-374E-EEF1-7AA57BBC485D}"/>
              </a:ext>
            </a:extLst>
          </p:cNvPr>
          <p:cNvSpPr txBox="1"/>
          <p:nvPr/>
        </p:nvSpPr>
        <p:spPr>
          <a:xfrm>
            <a:off x="13514853" y="9902433"/>
            <a:ext cx="625156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Picture 1" descr="A screenshot of a person&amp;#39;s face&#10;&#10;AI-generated content may be incorrect.">
            <a:extLst>
              <a:ext uri="{FF2B5EF4-FFF2-40B4-BE49-F238E27FC236}">
                <a16:creationId xmlns:a16="http://schemas.microsoft.com/office/drawing/2014/main" id="{201FE4B5-2A77-EB50-3C89-71162AED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901" y="0"/>
            <a:ext cx="6398443" cy="137160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/>
          <p:cNvSpPr txBox="1">
            <a:spLocks noGrp="1"/>
          </p:cNvSpPr>
          <p:nvPr>
            <p:ph type="title"/>
          </p:nvPr>
        </p:nvSpPr>
        <p:spPr>
          <a:xfrm>
            <a:off x="263996" y="413798"/>
            <a:ext cx="24083810" cy="1760583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marL="1371600" indent="-1371600" algn="ctr">
              <a:buAutoNum type="arabicPeriod"/>
            </a:pPr>
            <a:r>
              <a:rPr lang="pt-PT" b="1" dirty="0">
                <a:solidFill>
                  <a:srgbClr val="E8641E"/>
                </a:solidFill>
                <a:latin typeface="Arial"/>
              </a:rPr>
              <a:t>INTRODUÇÃO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68" name="Introdução (1-2 slides max.) (âmbito e motivação)…"/>
          <p:cNvSpPr txBox="1">
            <a:spLocks noGrp="1"/>
          </p:cNvSpPr>
          <p:nvPr>
            <p:ph type="body" idx="13"/>
          </p:nvPr>
        </p:nvSpPr>
        <p:spPr>
          <a:xfrm>
            <a:off x="1219200" y="2900219"/>
            <a:ext cx="21945600" cy="9112253"/>
          </a:xfrm>
          <a:prstGeom prst="rect">
            <a:avLst/>
          </a:prstGeom>
        </p:spPr>
        <p:txBody>
          <a:bodyPr lIns="45719" tIns="45720" rIns="45719" bIns="45720" anchor="t">
            <a:normAutofit fontScale="92500" lnSpcReduction="10000"/>
          </a:bodyPr>
          <a:lstStyle/>
          <a:p>
            <a:pPr marL="0" indent="0" algn="ctr" defTabSz="1645919">
              <a:buNone/>
              <a:defRPr sz="4769"/>
            </a:pPr>
            <a:r>
              <a:rPr lang="pt-PT" sz="4750" dirty="0">
                <a:latin typeface="Arial"/>
              </a:rPr>
              <a:t>-Automatização de uma rede pretende ser explicita e de fácil implementação.</a:t>
            </a:r>
            <a:endParaRPr lang="pt-PT" sz="4750">
              <a:latin typeface="Arial"/>
            </a:endParaRPr>
          </a:p>
          <a:p>
            <a:pPr algn="ctr" defTabSz="1645919">
              <a:defRPr sz="4769"/>
            </a:pPr>
            <a:endParaRPr lang="pt-PT" sz="4750" dirty="0">
              <a:latin typeface="Arial"/>
            </a:endParaRPr>
          </a:p>
          <a:p>
            <a:pPr algn="ctr" defTabSz="1645919">
              <a:defRPr sz="4769"/>
            </a:pPr>
            <a:r>
              <a:rPr lang="pt-PT" sz="4750" dirty="0">
                <a:latin typeface="Arial"/>
              </a:rPr>
              <a:t>Existência de software integrado para a automatização ajuda a implementação da mesma.</a:t>
            </a:r>
          </a:p>
          <a:p>
            <a:pPr algn="ctr" defTabSz="1645919">
              <a:defRPr sz="4769"/>
            </a:pPr>
            <a:endParaRPr lang="pt-PT" sz="4750" dirty="0">
              <a:latin typeface="Arial"/>
            </a:endParaRPr>
          </a:p>
          <a:p>
            <a:pPr algn="ctr" defTabSz="1645919">
              <a:defRPr sz="4769"/>
            </a:pPr>
            <a:r>
              <a:rPr lang="pt-PT" sz="4750" dirty="0">
                <a:latin typeface="Arial"/>
              </a:rPr>
              <a:t>A construção da mesma  simples e de fácil interpretação será validada por diferentes testes de demonstração.</a:t>
            </a:r>
          </a:p>
          <a:p>
            <a:pPr algn="ctr" defTabSz="1645919">
              <a:defRPr sz="4769"/>
            </a:pPr>
            <a:endParaRPr lang="pt-PT" sz="4750" dirty="0">
              <a:latin typeface="Arial"/>
            </a:endParaRPr>
          </a:p>
          <a:p>
            <a:pPr algn="ctr" defTabSz="1645919">
              <a:defRPr sz="4769"/>
            </a:pPr>
            <a:r>
              <a:rPr lang="pt-PT" sz="4750" dirty="0">
                <a:latin typeface="Arial"/>
              </a:rPr>
              <a:t>A interface final da rede automatizada visa ser uma melhoria no que diz respeito aos processos manuais e validação de algumas normas da diretiva NIS 2 .</a:t>
            </a:r>
          </a:p>
          <a:p>
            <a:pPr algn="ctr" defTabSz="1645919">
              <a:defRPr sz="4769"/>
            </a:pPr>
            <a:endParaRPr lang="pt-PT" sz="4750" dirty="0">
              <a:latin typeface="Arial"/>
            </a:endParaRPr>
          </a:p>
          <a:p>
            <a:pPr algn="ctr" defTabSz="1645919">
              <a:defRPr sz="4769"/>
            </a:pPr>
            <a:r>
              <a:rPr lang="pt-PT" sz="4750" dirty="0">
                <a:latin typeface="Arial"/>
              </a:rPr>
              <a:t>Este projeto  é composta por:  Estado de Arte, Metodologia, Implementação, Resultados e Validação.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65003-F40D-C33C-B9DC-EBA58C76B12D}"/>
              </a:ext>
            </a:extLst>
          </p:cNvPr>
          <p:cNvSpPr txBox="1"/>
          <p:nvPr/>
        </p:nvSpPr>
        <p:spPr>
          <a:xfrm>
            <a:off x="1870152" y="11985517"/>
            <a:ext cx="208212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 Automatização . </a:t>
            </a:r>
            <a:endParaRPr lang="en-US" b="1" dirty="0">
              <a:latin typeface="Arial"/>
            </a:endParaRPr>
          </a:p>
        </p:txBody>
      </p:sp>
      <p:sp>
        <p:nvSpPr>
          <p:cNvPr id="6" name="Projeto 1">
            <a:extLst>
              <a:ext uri="{FF2B5EF4-FFF2-40B4-BE49-F238E27FC236}">
                <a16:creationId xmlns:a16="http://schemas.microsoft.com/office/drawing/2014/main" id="{481D32B7-3613-1B60-485A-26D0BF9DB97A}"/>
              </a:ext>
            </a:extLst>
          </p:cNvPr>
          <p:cNvSpPr txBox="1">
            <a:spLocks/>
          </p:cNvSpPr>
          <p:nvPr/>
        </p:nvSpPr>
        <p:spPr>
          <a:xfrm>
            <a:off x="777549" y="2156614"/>
            <a:ext cx="23326107" cy="7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/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95635-12B5-94E1-A17B-73E5FCFD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>
            <a:extLst>
              <a:ext uri="{FF2B5EF4-FFF2-40B4-BE49-F238E27FC236}">
                <a16:creationId xmlns:a16="http://schemas.microsoft.com/office/drawing/2014/main" id="{54783D35-92D6-E732-6D72-9589E09C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>
            <a:extLst>
              <a:ext uri="{FF2B5EF4-FFF2-40B4-BE49-F238E27FC236}">
                <a16:creationId xmlns:a16="http://schemas.microsoft.com/office/drawing/2014/main" id="{70AE4B47-4113-D1FC-DABC-C27D9267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>
            <a:extLst>
              <a:ext uri="{FF2B5EF4-FFF2-40B4-BE49-F238E27FC236}">
                <a16:creationId xmlns:a16="http://schemas.microsoft.com/office/drawing/2014/main" id="{0F673102-6B7F-44D5-B851-1C3F016C9C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>
            <a:extLst>
              <a:ext uri="{FF2B5EF4-FFF2-40B4-BE49-F238E27FC236}">
                <a16:creationId xmlns:a16="http://schemas.microsoft.com/office/drawing/2014/main" id="{2240AC8B-F68F-B18B-41B1-754B59EA3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6" y="438150"/>
            <a:ext cx="15053838" cy="1956458"/>
          </a:xfrm>
          <a:prstGeom prst="rect">
            <a:avLst/>
          </a:prstGeom>
        </p:spPr>
        <p:txBody>
          <a:bodyPr lIns="45718" tIns="45720" rIns="45718" bIns="45720" anchor="ctr">
            <a:normAutofit/>
          </a:bodyPr>
          <a:lstStyle/>
          <a:p>
            <a:pPr algn="ctr"/>
            <a:r>
              <a:rPr lang="pt-PT" b="1" dirty="0">
                <a:solidFill>
                  <a:srgbClr val="E8641E"/>
                </a:solidFill>
                <a:latin typeface="Arial"/>
              </a:rPr>
              <a:t>2. METODOLOGIA</a:t>
            </a:r>
          </a:p>
        </p:txBody>
      </p:sp>
      <p:sp>
        <p:nvSpPr>
          <p:cNvPr id="67" name="Slide Number">
            <a:extLst>
              <a:ext uri="{FF2B5EF4-FFF2-40B4-BE49-F238E27FC236}">
                <a16:creationId xmlns:a16="http://schemas.microsoft.com/office/drawing/2014/main" id="{6E3DC227-94E6-5CC2-3355-3CADC1CC455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8" name="Introdução (1-2 slides max.) (âmbito e motivação)…">
            <a:extLst>
              <a:ext uri="{FF2B5EF4-FFF2-40B4-BE49-F238E27FC236}">
                <a16:creationId xmlns:a16="http://schemas.microsoft.com/office/drawing/2014/main" id="{5B441BE5-5FAC-1E20-542C-58219ADFF612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12637" y="4559334"/>
            <a:ext cx="10179738" cy="7179708"/>
          </a:xfrm>
          <a:prstGeom prst="rect">
            <a:avLst/>
          </a:prstGeom>
        </p:spPr>
        <p:txBody>
          <a:bodyPr lIns="45718" tIns="45720" rIns="45718" bIns="45720" anchor="t">
            <a:normAutofit/>
          </a:bodyPr>
          <a:lstStyle/>
          <a:p>
            <a:pPr algn="ctr" defTabSz="1645919">
              <a:buFont typeface="Arial"/>
              <a:buChar char="-"/>
              <a:defRPr sz="4769"/>
            </a:pPr>
            <a:r>
              <a:rPr lang="pt-PT" sz="4800" dirty="0">
                <a:latin typeface="Arial"/>
              </a:rPr>
              <a:t>Etapas que são importantes para a elaboração deste projeto:</a:t>
            </a:r>
            <a:endParaRPr lang="en-US" sz="4800">
              <a:latin typeface="Arial"/>
            </a:endParaRPr>
          </a:p>
          <a:p>
            <a:pPr indent="-228600"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Exploração,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Documentação,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Diagramas,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Configuração,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Resultados.</a:t>
            </a:r>
          </a:p>
          <a:p>
            <a:pPr lvl="1" algn="ctr" defTabSz="1645919">
              <a:buFont typeface="Courier New"/>
              <a:buChar char="o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</p:txBody>
      </p:sp>
      <p:pic>
        <p:nvPicPr>
          <p:cNvPr id="2" name="Picture 1" descr="A diagram of a method&#10;&#10;AI-generated content may be incorrect.">
            <a:extLst>
              <a:ext uri="{FF2B5EF4-FFF2-40B4-BE49-F238E27FC236}">
                <a16:creationId xmlns:a16="http://schemas.microsoft.com/office/drawing/2014/main" id="{7C786DEA-9465-FA6F-0D2C-2FD3E68123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00" t="3615" r="7750" b="3949"/>
          <a:stretch>
            <a:fillRect/>
          </a:stretch>
        </p:blipFill>
        <p:spPr>
          <a:xfrm>
            <a:off x="15248712" y="119029"/>
            <a:ext cx="8717255" cy="12734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BCE42-F408-3E21-F7DC-7FB27D714229}"/>
              </a:ext>
            </a:extLst>
          </p:cNvPr>
          <p:cNvSpPr txBox="1"/>
          <p:nvPr/>
        </p:nvSpPr>
        <p:spPr>
          <a:xfrm>
            <a:off x="18132490" y="12777457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 1. </a:t>
            </a:r>
            <a:r>
              <a:rPr lang="pt-PT" b="1" dirty="0"/>
              <a:t>Metodologia </a:t>
            </a:r>
            <a:r>
              <a:rPr lang="pt-PT" b="1" dirty="0">
                <a:latin typeface="Arial"/>
                <a:cs typeface="Arial"/>
              </a:rPr>
              <a:t>[1].</a:t>
            </a:r>
            <a:endParaRPr lang="en-US" sz="3600" b="1" i="0" u="none" strike="noStrike" cap="none" spc="0" normalizeH="0" baseline="0" dirty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F8C19-FFBA-FC94-5C9D-55C771D35985}"/>
              </a:ext>
            </a:extLst>
          </p:cNvPr>
          <p:cNvSpPr txBox="1"/>
          <p:nvPr/>
        </p:nvSpPr>
        <p:spPr>
          <a:xfrm>
            <a:off x="1850779" y="11693144"/>
            <a:ext cx="97143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 Teoria, Prática.</a:t>
            </a:r>
            <a:endParaRPr lang="en-US" b="1" dirty="0">
              <a:latin typeface="Arial"/>
            </a:endParaRPr>
          </a:p>
        </p:txBody>
      </p:sp>
      <p:sp>
        <p:nvSpPr>
          <p:cNvPr id="5" name="Projeto 1">
            <a:extLst>
              <a:ext uri="{FF2B5EF4-FFF2-40B4-BE49-F238E27FC236}">
                <a16:creationId xmlns:a16="http://schemas.microsoft.com/office/drawing/2014/main" id="{7D641AB3-5C72-F354-924A-3561D33817A6}"/>
              </a:ext>
            </a:extLst>
          </p:cNvPr>
          <p:cNvSpPr txBox="1">
            <a:spLocks/>
          </p:cNvSpPr>
          <p:nvPr/>
        </p:nvSpPr>
        <p:spPr>
          <a:xfrm>
            <a:off x="201047" y="2701038"/>
            <a:ext cx="15140882" cy="7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653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46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rabalhos Relacion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2666256" cy="1259305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pt-PT" b="1" dirty="0">
                <a:solidFill>
                  <a:srgbClr val="E8641E"/>
                </a:solidFill>
                <a:latin typeface="Arial"/>
              </a:rPr>
              <a:t>3. ESTADO DE ARTE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3654" y="2159714"/>
            <a:ext cx="6197954" cy="839401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j-lt"/>
                <a:cs typeface="+mj-lt"/>
              </a:rPr>
              <a:t>-Software Manual: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68668-2DFD-055B-5D81-15A955A83717}"/>
              </a:ext>
            </a:extLst>
          </p:cNvPr>
          <p:cNvSpPr txBox="1"/>
          <p:nvPr/>
        </p:nvSpPr>
        <p:spPr>
          <a:xfrm>
            <a:off x="16027490" y="11595731"/>
            <a:ext cx="11003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3" name="Picture 2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321E32B6-E648-0359-F28A-86D55D52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6637" y="9944526"/>
            <a:ext cx="3429000" cy="1152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8FDD9-2D7D-C65A-2B58-8EA6F3F90B3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16" r="58" b="81115"/>
          <a:stretch>
            <a:fillRect/>
          </a:stretch>
        </p:blipFill>
        <p:spPr>
          <a:xfrm>
            <a:off x="1651221" y="9809189"/>
            <a:ext cx="8783837" cy="1285969"/>
          </a:xfrm>
          <a:prstGeom prst="rect">
            <a:avLst/>
          </a:prstGeom>
        </p:spPr>
      </p:pic>
      <p:sp>
        <p:nvSpPr>
          <p:cNvPr id="6" name="Projeto 1">
            <a:extLst>
              <a:ext uri="{FF2B5EF4-FFF2-40B4-BE49-F238E27FC236}">
                <a16:creationId xmlns:a16="http://schemas.microsoft.com/office/drawing/2014/main" id="{BB8F3C35-62DA-9673-945B-1EEAE3029D97}"/>
              </a:ext>
            </a:extLst>
          </p:cNvPr>
          <p:cNvSpPr txBox="1">
            <a:spLocks/>
          </p:cNvSpPr>
          <p:nvPr/>
        </p:nvSpPr>
        <p:spPr>
          <a:xfrm>
            <a:off x="6015291" y="2460047"/>
            <a:ext cx="13003968" cy="53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42AF7-7230-1BE6-3819-98A9D595D582}"/>
              </a:ext>
            </a:extLst>
          </p:cNvPr>
          <p:cNvSpPr txBox="1"/>
          <p:nvPr/>
        </p:nvSpPr>
        <p:spPr>
          <a:xfrm>
            <a:off x="3282880" y="11274134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2. CPT [1],[2],[5].</a:t>
            </a:r>
            <a:endParaRPr lang="pt-PT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35794-5415-FF22-4753-D7F51C8A3FFD}"/>
              </a:ext>
            </a:extLst>
          </p:cNvPr>
          <p:cNvSpPr txBox="1"/>
          <p:nvPr/>
        </p:nvSpPr>
        <p:spPr>
          <a:xfrm>
            <a:off x="13221709" y="11091360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4. GNS3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E7F090B4-CD9F-FB43-3ED2-06EE55C12E39}"/>
              </a:ext>
            </a:extLst>
          </p:cNvPr>
          <p:cNvSpPr txBox="1">
            <a:spLocks/>
          </p:cNvSpPr>
          <p:nvPr/>
        </p:nvSpPr>
        <p:spPr>
          <a:xfrm>
            <a:off x="17115877" y="2162929"/>
            <a:ext cx="7167771" cy="83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9144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18288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27432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36576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2346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2727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3108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3489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marL="0" indent="0" hangingPunct="1">
              <a:buNone/>
            </a:pPr>
            <a:r>
              <a:rPr lang="en-US" b="1" dirty="0">
                <a:latin typeface="Arial"/>
                <a:ea typeface="+mj-lt"/>
                <a:cs typeface="+mj-lt"/>
              </a:rPr>
              <a:t>-Software Automatizado: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121F1-F8B7-DC51-5B23-84EF0D9FC2A8}"/>
              </a:ext>
            </a:extLst>
          </p:cNvPr>
          <p:cNvSpPr txBox="1"/>
          <p:nvPr/>
        </p:nvSpPr>
        <p:spPr>
          <a:xfrm>
            <a:off x="16435752" y="7465861"/>
            <a:ext cx="509858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3. VMware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pt-PT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E2A03F38-0AFC-AAC9-0FD5-C752BC1AD6B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639" t="14273" r="20393" b="-217"/>
          <a:stretch>
            <a:fillRect/>
          </a:stretch>
        </p:blipFill>
        <p:spPr>
          <a:xfrm>
            <a:off x="20266012" y="10264987"/>
            <a:ext cx="2774656" cy="2537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8D3DD2-EF14-C38C-D486-1FEB4F1E7D99}"/>
              </a:ext>
            </a:extLst>
          </p:cNvPr>
          <p:cNvSpPr txBox="1"/>
          <p:nvPr/>
        </p:nvSpPr>
        <p:spPr>
          <a:xfrm>
            <a:off x="18301344" y="12591480"/>
            <a:ext cx="63250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5. </a:t>
            </a:r>
            <a:r>
              <a:rPr lang="en-US" b="1" dirty="0" err="1">
                <a:latin typeface="Arial"/>
              </a:rPr>
              <a:t>OrbStack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3EAC7-DD95-4FB5-9ECC-9309D5F020D8}"/>
              </a:ext>
            </a:extLst>
          </p:cNvPr>
          <p:cNvSpPr txBox="1"/>
          <p:nvPr/>
        </p:nvSpPr>
        <p:spPr>
          <a:xfrm>
            <a:off x="1032817" y="4326354"/>
            <a:ext cx="8739938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b="1" dirty="0" err="1">
                <a:latin typeface="Arial"/>
              </a:rPr>
              <a:t>Documentação</a:t>
            </a:r>
            <a:r>
              <a:rPr lang="en-US" b="1" dirty="0">
                <a:latin typeface="Arial"/>
              </a:rPr>
              <a:t> Excel da </a:t>
            </a:r>
            <a:r>
              <a:rPr lang="en-US" b="1" dirty="0" err="1">
                <a:latin typeface="Arial"/>
              </a:rPr>
              <a:t>estrutura</a:t>
            </a:r>
            <a:r>
              <a:rPr lang="en-US" b="1" dirty="0">
                <a:latin typeface="Arial"/>
              </a:rPr>
              <a:t> de </a:t>
            </a:r>
            <a:r>
              <a:rPr lang="en-US" b="1" dirty="0" err="1">
                <a:latin typeface="Arial"/>
              </a:rPr>
              <a:t>uma</a:t>
            </a:r>
            <a:r>
              <a:rPr lang="en-US" b="1" dirty="0">
                <a:latin typeface="Arial"/>
              </a:rPr>
              <a:t>  rede</a:t>
            </a:r>
            <a:r>
              <a:rPr lang="en-US" b="1" dirty="0">
                <a:latin typeface="Arial"/>
                <a:ea typeface="+mj-lt"/>
                <a:cs typeface="+mj-lt"/>
              </a:rPr>
              <a:t> que </a:t>
            </a:r>
            <a:r>
              <a:rPr lang="en-US" b="1" dirty="0" err="1">
                <a:latin typeface="Arial"/>
                <a:ea typeface="+mj-lt"/>
                <a:cs typeface="+mj-lt"/>
              </a:rPr>
              <a:t>representa</a:t>
            </a:r>
            <a:r>
              <a:rPr lang="en-US" b="1" dirty="0">
                <a:latin typeface="Arial"/>
                <a:ea typeface="+mj-lt"/>
                <a:cs typeface="+mj-lt"/>
              </a:rPr>
              <a:t> "</a:t>
            </a:r>
            <a:r>
              <a:rPr lang="en-US" dirty="0">
                <a:latin typeface="Arial"/>
                <a:ea typeface="+mj-lt"/>
                <a:cs typeface="+mj-lt"/>
              </a:rPr>
              <a:t>Very Small Enterprises</a:t>
            </a:r>
            <a:r>
              <a:rPr lang="en-US" dirty="0">
                <a:latin typeface="Arial"/>
              </a:rPr>
              <a:t>", Small Software Company network</a:t>
            </a:r>
            <a:r>
              <a:rPr lang="en-US" b="1" dirty="0">
                <a:latin typeface="Arial"/>
              </a:rPr>
              <a:t> [4].</a:t>
            </a:r>
            <a:endParaRPr lang="en-US" dirty="0">
              <a:latin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F192C2-7C52-980A-DCEC-2E9D744D17C8}"/>
              </a:ext>
            </a:extLst>
          </p:cNvPr>
          <p:cNvCxnSpPr/>
          <p:nvPr/>
        </p:nvCxnSpPr>
        <p:spPr>
          <a:xfrm flipH="1">
            <a:off x="12487564" y="3191164"/>
            <a:ext cx="78508" cy="873067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74C36-CEAE-DB9D-4E33-E8065E7DFF1F}"/>
              </a:ext>
            </a:extLst>
          </p:cNvPr>
          <p:cNvSpPr txBox="1"/>
          <p:nvPr/>
        </p:nvSpPr>
        <p:spPr>
          <a:xfrm>
            <a:off x="1032816" y="3396819"/>
            <a:ext cx="794121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7E723-5A9B-3012-C3FC-7A70CFEE663B}"/>
              </a:ext>
            </a:extLst>
          </p:cNvPr>
          <p:cNvSpPr txBox="1"/>
          <p:nvPr/>
        </p:nvSpPr>
        <p:spPr>
          <a:xfrm>
            <a:off x="6441075" y="11979969"/>
            <a:ext cx="1224281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 Software </a:t>
            </a:r>
            <a:endParaRPr lang="en-US" b="1" dirty="0">
              <a:latin typeface="Arial"/>
            </a:endParaRP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778157-F31B-F3F5-762C-0BAE7C6A9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168" t="3761" r="3725" b="24942"/>
          <a:stretch>
            <a:fillRect/>
          </a:stretch>
        </p:blipFill>
        <p:spPr>
          <a:xfrm>
            <a:off x="13671899" y="2901429"/>
            <a:ext cx="10927750" cy="4660974"/>
          </a:xfrm>
          <a:prstGeom prst="rect">
            <a:avLst/>
          </a:prstGeom>
        </p:spPr>
      </p:pic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4A285A41-46D4-FA8D-2C61-AFBA7996D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3230" b="46372"/>
          <a:stretch>
            <a:fillRect/>
          </a:stretch>
        </p:blipFill>
        <p:spPr>
          <a:xfrm>
            <a:off x="14454287" y="3133288"/>
            <a:ext cx="3869460" cy="906548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7DCE8763-DFFD-CB66-22A6-31D9271EFCA9}"/>
              </a:ext>
            </a:extLst>
          </p:cNvPr>
          <p:cNvSpPr/>
          <p:nvPr/>
        </p:nvSpPr>
        <p:spPr>
          <a:xfrm flipH="1">
            <a:off x="15018143" y="7470467"/>
            <a:ext cx="1050914" cy="2525498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804B4EB-C178-6D22-7737-68C2F5989707}"/>
              </a:ext>
            </a:extLst>
          </p:cNvPr>
          <p:cNvSpPr/>
          <p:nvPr/>
        </p:nvSpPr>
        <p:spPr>
          <a:xfrm flipH="1">
            <a:off x="21181453" y="7540158"/>
            <a:ext cx="1050914" cy="2525498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D7F195-8784-F20D-BE6B-726ED30FF0F3}"/>
              </a:ext>
            </a:extLst>
          </p:cNvPr>
          <p:cNvSpPr/>
          <p:nvPr/>
        </p:nvSpPr>
        <p:spPr>
          <a:xfrm flipH="1">
            <a:off x="5039856" y="6986209"/>
            <a:ext cx="1050914" cy="2525498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45911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-28714" y="438150"/>
            <a:ext cx="13057069" cy="299298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3.1- Rede Manual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845870" y="5339117"/>
            <a:ext cx="11356325" cy="4419495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Para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existir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uma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comparação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é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necessário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existir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uma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estrutura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com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parâmetros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manuais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Implementação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no Cisco Packet Tracer.</a:t>
            </a: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556F0-0F3C-411F-2A23-1ECECA5B34DF}"/>
              </a:ext>
            </a:extLst>
          </p:cNvPr>
          <p:cNvSpPr txBox="1"/>
          <p:nvPr/>
        </p:nvSpPr>
        <p:spPr>
          <a:xfrm>
            <a:off x="16843544" y="11574789"/>
            <a:ext cx="4145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Fig. 7.  NIS 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2" name="Picture 1" descr="A diagram of a network server&#10;&#10;AI-generated content may be incorrect.">
            <a:extLst>
              <a:ext uri="{FF2B5EF4-FFF2-40B4-BE49-F238E27FC236}">
                <a16:creationId xmlns:a16="http://schemas.microsoft.com/office/drawing/2014/main" id="{F49560B5-9498-9155-DDC0-01615D4D75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71" t="4812" r="4355" b="2227"/>
          <a:stretch>
            <a:fillRect/>
          </a:stretch>
        </p:blipFill>
        <p:spPr>
          <a:xfrm>
            <a:off x="12958812" y="13911"/>
            <a:ext cx="9793687" cy="12686741"/>
          </a:xfrm>
          <a:prstGeom prst="rect">
            <a:avLst/>
          </a:prstGeom>
        </p:spPr>
      </p:pic>
      <p:sp>
        <p:nvSpPr>
          <p:cNvPr id="5" name="Projeto 1">
            <a:extLst>
              <a:ext uri="{FF2B5EF4-FFF2-40B4-BE49-F238E27FC236}">
                <a16:creationId xmlns:a16="http://schemas.microsoft.com/office/drawing/2014/main" id="{51B9BA37-C8A5-DF8A-49BF-63958EEDDA9B}"/>
              </a:ext>
            </a:extLst>
          </p:cNvPr>
          <p:cNvSpPr txBox="1">
            <a:spLocks/>
          </p:cNvSpPr>
          <p:nvPr/>
        </p:nvSpPr>
        <p:spPr>
          <a:xfrm>
            <a:off x="12819" y="3040320"/>
            <a:ext cx="13015513" cy="757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947CB-9619-23DF-1F4D-554D692DC0F9}"/>
              </a:ext>
            </a:extLst>
          </p:cNvPr>
          <p:cNvSpPr txBox="1"/>
          <p:nvPr/>
        </p:nvSpPr>
        <p:spPr>
          <a:xfrm>
            <a:off x="1249051" y="11900636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 Configuração</a:t>
            </a:r>
            <a:endParaRPr lang="en-US" b="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24A0-28DC-EE74-A59F-2C64AB160744}"/>
              </a:ext>
            </a:extLst>
          </p:cNvPr>
          <p:cNvSpPr txBox="1"/>
          <p:nvPr/>
        </p:nvSpPr>
        <p:spPr>
          <a:xfrm>
            <a:off x="15806432" y="12482163"/>
            <a:ext cx="863249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6. </a:t>
            </a:r>
            <a:r>
              <a:rPr lang="en-US" b="1" dirty="0" err="1">
                <a:latin typeface="Arial"/>
              </a:rPr>
              <a:t>Diagrama</a:t>
            </a:r>
            <a:r>
              <a:rPr lang="en-US" b="1" dirty="0">
                <a:latin typeface="Arial"/>
              </a:rPr>
              <a:t> </a:t>
            </a:r>
            <a:r>
              <a:rPr lang="en-US" b="1" dirty="0" err="1">
                <a:latin typeface="Arial"/>
              </a:rPr>
              <a:t>Configuração</a:t>
            </a:r>
            <a:r>
              <a:rPr lang="en-US" b="1" dirty="0">
                <a:latin typeface="Arial"/>
              </a:rPr>
              <a:t> manual</a:t>
            </a:r>
            <a:r>
              <a:rPr lang="en-US" b="1" dirty="0">
                <a:latin typeface="Arial"/>
                <a:cs typeface="Arial"/>
              </a:rPr>
              <a:t> 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8473" y="438150"/>
            <a:ext cx="24376761" cy="190231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3.2- Rede Automatizada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59519"/>
            <a:ext cx="5689601" cy="7366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AA33D-3C5C-018F-0B76-1DD026A4BC9D}"/>
              </a:ext>
            </a:extLst>
          </p:cNvPr>
          <p:cNvSpPr txBox="1"/>
          <p:nvPr/>
        </p:nvSpPr>
        <p:spPr>
          <a:xfrm>
            <a:off x="511888" y="3872120"/>
            <a:ext cx="1492754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788C8-7F01-FA6A-6B24-1B767C69CA31}"/>
              </a:ext>
            </a:extLst>
          </p:cNvPr>
          <p:cNvSpPr txBox="1"/>
          <p:nvPr/>
        </p:nvSpPr>
        <p:spPr>
          <a:xfrm>
            <a:off x="12355625" y="11353125"/>
            <a:ext cx="1068028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8. </a:t>
            </a:r>
            <a:r>
              <a:rPr lang="en-US" b="1" dirty="0" err="1">
                <a:latin typeface="Arial"/>
              </a:rPr>
              <a:t>OrbStack</a:t>
            </a:r>
            <a:r>
              <a:rPr lang="en-US" b="1" dirty="0">
                <a:latin typeface="Arial"/>
              </a:rPr>
              <a:t> </a:t>
            </a:r>
            <a:r>
              <a:rPr lang="en-US" b="1" dirty="0" err="1">
                <a:latin typeface="Arial"/>
              </a:rPr>
              <a:t>Informação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D4AC3-4237-1D98-C7ED-40176DE1AB44}"/>
              </a:ext>
            </a:extLst>
          </p:cNvPr>
          <p:cNvSpPr txBox="1"/>
          <p:nvPr/>
        </p:nvSpPr>
        <p:spPr>
          <a:xfrm>
            <a:off x="1843007" y="3174069"/>
            <a:ext cx="14914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0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Projeto 1">
            <a:extLst>
              <a:ext uri="{FF2B5EF4-FFF2-40B4-BE49-F238E27FC236}">
                <a16:creationId xmlns:a16="http://schemas.microsoft.com/office/drawing/2014/main" id="{2D1320CA-FC51-B0BD-CEAF-26DE8E1919A0}"/>
              </a:ext>
            </a:extLst>
          </p:cNvPr>
          <p:cNvSpPr txBox="1">
            <a:spLocks/>
          </p:cNvSpPr>
          <p:nvPr/>
        </p:nvSpPr>
        <p:spPr>
          <a:xfrm>
            <a:off x="35202" y="2333814"/>
            <a:ext cx="24364694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37F4F2-AEF5-9460-6513-8F891168F9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60" t="-4" r="108" b="44061"/>
          <a:stretch>
            <a:fillRect/>
          </a:stretch>
        </p:blipFill>
        <p:spPr>
          <a:xfrm>
            <a:off x="10677959" y="4305239"/>
            <a:ext cx="13187497" cy="7226460"/>
          </a:xfrm>
          <a:prstGeom prst="rect">
            <a:avLst/>
          </a:prstGeom>
        </p:spPr>
      </p:pic>
      <p:pic>
        <p:nvPicPr>
          <p:cNvPr id="9" name="Picture 8" descr="A purple and white rectangle&#10;&#10;AI-generated content may be incorrect.">
            <a:extLst>
              <a:ext uri="{FF2B5EF4-FFF2-40B4-BE49-F238E27FC236}">
                <a16:creationId xmlns:a16="http://schemas.microsoft.com/office/drawing/2014/main" id="{57BD04D4-8391-EE4E-0CE6-EB137123B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8923" y="8905706"/>
            <a:ext cx="9903691" cy="20955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386671-79AD-D7F8-2A94-1ACD459E90D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52" t="3120" r="43624" b="20399"/>
          <a:stretch>
            <a:fillRect/>
          </a:stretch>
        </p:blipFill>
        <p:spPr>
          <a:xfrm>
            <a:off x="22101" y="3167709"/>
            <a:ext cx="10672108" cy="9519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01C047-2829-F228-28F2-0C81E9425ABD}"/>
              </a:ext>
            </a:extLst>
          </p:cNvPr>
          <p:cNvSpPr txBox="1"/>
          <p:nvPr/>
        </p:nvSpPr>
        <p:spPr>
          <a:xfrm>
            <a:off x="13806506" y="12109194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Integração</a:t>
            </a:r>
            <a:endParaRPr lang="en-US" b="1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596F0-AEC7-AE8A-8BFC-990592E33078}"/>
              </a:ext>
            </a:extLst>
          </p:cNvPr>
          <p:cNvSpPr txBox="1"/>
          <p:nvPr/>
        </p:nvSpPr>
        <p:spPr>
          <a:xfrm>
            <a:off x="62480" y="12759022"/>
            <a:ext cx="1068028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7. GNS3 </a:t>
            </a:r>
            <a:r>
              <a:rPr lang="en-US" b="1" dirty="0" err="1">
                <a:latin typeface="Arial"/>
              </a:rPr>
              <a:t>Informação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</a:p>
        </p:txBody>
      </p:sp>
    </p:spTree>
    <p:extLst>
      <p:ext uri="{BB962C8B-B14F-4D97-AF65-F5344CB8AC3E}">
        <p14:creationId xmlns:p14="http://schemas.microsoft.com/office/powerpoint/2010/main" val="980857487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127178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3.3- NIS 2 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685443"/>
            <a:ext cx="21945600" cy="998812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endParaRPr lang="en-US" sz="4000" dirty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A </a:t>
            </a:r>
            <a:r>
              <a:rPr lang="en-US" sz="4000" dirty="0" err="1">
                <a:latin typeface="Arial"/>
                <a:cs typeface="Arial"/>
              </a:rPr>
              <a:t>utilização</a:t>
            </a:r>
            <a:r>
              <a:rPr lang="en-US" sz="4000" dirty="0">
                <a:latin typeface="Arial"/>
                <a:cs typeface="Arial"/>
              </a:rPr>
              <a:t> de scripts </a:t>
            </a:r>
            <a:r>
              <a:rPr lang="en-US" sz="4000" dirty="0" err="1">
                <a:latin typeface="Arial"/>
                <a:cs typeface="Arial"/>
              </a:rPr>
              <a:t>em</a:t>
            </a:r>
            <a:r>
              <a:rPr lang="en-US" sz="4000" dirty="0">
                <a:latin typeface="Arial"/>
                <a:cs typeface="Arial"/>
              </a:rPr>
              <a:t> Python e  Ansible para </a:t>
            </a:r>
            <a:r>
              <a:rPr lang="en-US" sz="4000" dirty="0" err="1">
                <a:latin typeface="Arial"/>
                <a:cs typeface="Arial"/>
              </a:rPr>
              <a:t>automatizar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processos</a:t>
            </a:r>
            <a:r>
              <a:rPr lang="en-US" sz="4000" dirty="0">
                <a:latin typeface="Arial"/>
                <a:cs typeface="Arial"/>
              </a:rPr>
              <a:t> é </a:t>
            </a:r>
            <a:r>
              <a:rPr lang="en-US" sz="4000" dirty="0" err="1">
                <a:latin typeface="Arial"/>
                <a:cs typeface="Arial"/>
              </a:rPr>
              <a:t>relevante</a:t>
            </a:r>
            <a:r>
              <a:rPr lang="en-US" sz="4000" dirty="0">
                <a:latin typeface="Arial"/>
                <a:cs typeface="Arial"/>
              </a:rPr>
              <a:t> para o </a:t>
            </a:r>
            <a:r>
              <a:rPr lang="en-US" sz="4000" dirty="0" err="1">
                <a:latin typeface="Arial"/>
                <a:cs typeface="Arial"/>
              </a:rPr>
              <a:t>conceito</a:t>
            </a:r>
            <a:r>
              <a:rPr lang="en-US" sz="4000" dirty="0">
                <a:latin typeface="Arial"/>
                <a:cs typeface="Arial"/>
              </a:rPr>
              <a:t> da NIS, pois </a:t>
            </a:r>
            <a:r>
              <a:rPr lang="en-US" sz="4000" dirty="0" err="1">
                <a:latin typeface="Arial"/>
                <a:cs typeface="Arial"/>
              </a:rPr>
              <a:t>remete</a:t>
            </a:r>
            <a:r>
              <a:rPr lang="en-US" sz="4000" dirty="0">
                <a:latin typeface="Arial"/>
                <a:cs typeface="Arial"/>
              </a:rPr>
              <a:t> para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lógica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mais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estruturada</a:t>
            </a:r>
            <a:r>
              <a:rPr lang="en-US" sz="4000" dirty="0">
                <a:latin typeface="Arial"/>
                <a:cs typeface="Arial"/>
              </a:rPr>
              <a:t> e </a:t>
            </a:r>
            <a:r>
              <a:rPr lang="en-US" sz="4000" dirty="0" err="1">
                <a:latin typeface="Arial"/>
                <a:cs typeface="Arial"/>
              </a:rPr>
              <a:t>segura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gestão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infraestruturas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críticas</a:t>
            </a:r>
            <a:r>
              <a:rPr lang="en-US" sz="4000" dirty="0">
                <a:latin typeface="Arial"/>
                <a:cs typeface="Arial"/>
              </a:rPr>
              <a:t>.</a:t>
            </a:r>
            <a:endParaRPr lang="pt-PT" sz="400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Para </a:t>
            </a:r>
            <a:r>
              <a:rPr lang="en-US" sz="4000" dirty="0" err="1">
                <a:latin typeface="Arial"/>
                <a:cs typeface="Arial"/>
              </a:rPr>
              <a:t>iniciativas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futuras</a:t>
            </a:r>
            <a:r>
              <a:rPr lang="en-US" sz="4000" dirty="0">
                <a:latin typeface="Arial"/>
                <a:cs typeface="Arial"/>
              </a:rPr>
              <a:t>, é </a:t>
            </a:r>
            <a:r>
              <a:rPr lang="en-US" sz="4000" dirty="0" err="1">
                <a:latin typeface="Arial"/>
                <a:cs typeface="Arial"/>
              </a:rPr>
              <a:t>essencial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validar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ou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tentar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validar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componentes</a:t>
            </a:r>
            <a:r>
              <a:rPr lang="en-US" sz="4000" dirty="0">
                <a:latin typeface="Arial"/>
                <a:cs typeface="Arial"/>
              </a:rPr>
              <a:t> da NIS2 e </a:t>
            </a:r>
            <a:r>
              <a:rPr lang="en-US" sz="4000" dirty="0" err="1">
                <a:latin typeface="Arial"/>
                <a:cs typeface="Arial"/>
              </a:rPr>
              <a:t>demonstrar</a:t>
            </a:r>
            <a:r>
              <a:rPr lang="en-US" sz="4000" dirty="0">
                <a:latin typeface="Arial"/>
                <a:cs typeface="Arial"/>
              </a:rPr>
              <a:t> a </a:t>
            </a:r>
            <a:r>
              <a:rPr lang="en-US" sz="4000" dirty="0" err="1">
                <a:latin typeface="Arial"/>
                <a:cs typeface="Arial"/>
              </a:rPr>
              <a:t>sua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implementação</a:t>
            </a:r>
            <a:r>
              <a:rPr lang="en-US" sz="4000" dirty="0">
                <a:latin typeface="Arial"/>
                <a:cs typeface="Arial"/>
              </a:rPr>
              <a:t> de forma </a:t>
            </a:r>
            <a:r>
              <a:rPr lang="en-US" sz="4000" dirty="0" err="1">
                <a:latin typeface="Arial"/>
                <a:cs typeface="Arial"/>
              </a:rPr>
              <a:t>eficaz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implementação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rede </a:t>
            </a:r>
            <a:r>
              <a:rPr lang="en-US" sz="4000" dirty="0" err="1">
                <a:latin typeface="Arial"/>
                <a:cs typeface="Arial"/>
              </a:rPr>
              <a:t>automatizada</a:t>
            </a:r>
            <a:r>
              <a:rPr lang="en-US" sz="4000" dirty="0">
                <a:latin typeface="Arial"/>
                <a:cs typeface="Arial"/>
              </a:rPr>
              <a:t>. A </a:t>
            </a:r>
            <a:r>
              <a:rPr lang="en-US" sz="4000" dirty="0" err="1">
                <a:latin typeface="Arial"/>
                <a:cs typeface="Arial"/>
              </a:rPr>
              <a:t>directiva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promove</a:t>
            </a:r>
            <a:r>
              <a:rPr lang="en-US" sz="4000" dirty="0">
                <a:latin typeface="Arial"/>
                <a:cs typeface="Arial"/>
              </a:rPr>
              <a:t> a </a:t>
            </a:r>
            <a:r>
              <a:rPr lang="en-US" sz="4000" dirty="0" err="1">
                <a:latin typeface="Arial"/>
                <a:cs typeface="Arial"/>
              </a:rPr>
              <a:t>responsabilidade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organizacional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ao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mesmo</a:t>
            </a:r>
            <a:r>
              <a:rPr lang="en-US" sz="4000" dirty="0">
                <a:latin typeface="Arial"/>
                <a:cs typeface="Arial"/>
              </a:rPr>
              <a:t> tempo que </a:t>
            </a:r>
            <a:r>
              <a:rPr lang="en-US" sz="4000" dirty="0" err="1">
                <a:latin typeface="Arial"/>
                <a:cs typeface="Arial"/>
              </a:rPr>
              <a:t>constrói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cultura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conhecimento</a:t>
            </a:r>
            <a:r>
              <a:rPr lang="en-US" sz="4000" dirty="0">
                <a:latin typeface="Arial"/>
                <a:cs typeface="Arial"/>
              </a:rPr>
              <a:t> e </a:t>
            </a:r>
            <a:r>
              <a:rPr lang="en-US" sz="4000" dirty="0" err="1">
                <a:latin typeface="Arial"/>
                <a:cs typeface="Arial"/>
              </a:rPr>
              <a:t>resiliência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área</a:t>
            </a:r>
            <a:r>
              <a:rPr lang="en-US" sz="4000" dirty="0">
                <a:latin typeface="Arial"/>
                <a:cs typeface="Arial"/>
              </a:rPr>
              <a:t> da </a:t>
            </a:r>
            <a:r>
              <a:rPr lang="en-US" sz="4000" dirty="0" err="1">
                <a:latin typeface="Arial"/>
                <a:cs typeface="Arial"/>
              </a:rPr>
              <a:t>cibersegurança</a:t>
            </a:r>
            <a:r>
              <a:rPr lang="en-US" sz="4000" dirty="0">
                <a:latin typeface="Arial"/>
                <a:cs typeface="Arial"/>
              </a:rPr>
              <a:t>. </a:t>
            </a:r>
          </a:p>
          <a:p>
            <a:endParaRPr lang="en-US" sz="4000" dirty="0">
              <a:latin typeface="Arial"/>
              <a:cs typeface="Arial"/>
            </a:endParaRPr>
          </a:p>
          <a:p>
            <a:r>
              <a:rPr lang="pt-PT" sz="4000" dirty="0">
                <a:latin typeface="Arial"/>
                <a:cs typeface="Arial"/>
              </a:rPr>
              <a:t>Ao promover a automatização de tarefas, o </a:t>
            </a:r>
            <a:r>
              <a:rPr lang="pt-PT" sz="4000" dirty="0" err="1">
                <a:latin typeface="Arial"/>
                <a:cs typeface="Arial"/>
              </a:rPr>
              <a:t>Ansible</a:t>
            </a:r>
            <a:r>
              <a:rPr lang="pt-PT" sz="4000" dirty="0">
                <a:latin typeface="Arial"/>
                <a:cs typeface="Arial"/>
              </a:rPr>
              <a:t> reduz erros humanos, melhora a consistência nas 2 configurações e agiliza a implementação de medidas de segurança , alinhando-se com as exigências da NIS de garantir a proteção contra riscos e vulnerabilidades cibernéticas.</a:t>
            </a:r>
            <a:endParaRPr lang="en-US" sz="4000" dirty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5" name="Projeto 1">
            <a:extLst>
              <a:ext uri="{FF2B5EF4-FFF2-40B4-BE49-F238E27FC236}">
                <a16:creationId xmlns:a16="http://schemas.microsoft.com/office/drawing/2014/main" id="{42D68507-1C21-4517-578F-9A8E8E74D44C}"/>
              </a:ext>
            </a:extLst>
          </p:cNvPr>
          <p:cNvSpPr txBox="1">
            <a:spLocks/>
          </p:cNvSpPr>
          <p:nvPr/>
        </p:nvSpPr>
        <p:spPr>
          <a:xfrm>
            <a:off x="6175" y="1920688"/>
            <a:ext cx="24387784" cy="7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89074-3009-182B-5BB0-265B8C63F90E}"/>
              </a:ext>
            </a:extLst>
          </p:cNvPr>
          <p:cNvSpPr txBox="1"/>
          <p:nvPr/>
        </p:nvSpPr>
        <p:spPr>
          <a:xfrm>
            <a:off x="8394946" y="12142124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NIS2, </a:t>
            </a:r>
            <a:r>
              <a:rPr lang="pt-PT" b="1" dirty="0" err="1">
                <a:latin typeface="Arial"/>
                <a:cs typeface="Arial"/>
              </a:rPr>
              <a:t>Ansible</a:t>
            </a:r>
            <a:endParaRPr lang="en-US" b="1" dirty="0" err="1">
              <a:latin typeface="Arial"/>
            </a:endParaRPr>
          </a:p>
        </p:txBody>
      </p:sp>
      <p:pic>
        <p:nvPicPr>
          <p:cNvPr id="4" name="Picture 3" descr="A blue flag with yellow stars and a white gear with a check mark&#10;&#10;AI-generated content may be incorrect.">
            <a:extLst>
              <a:ext uri="{FF2B5EF4-FFF2-40B4-BE49-F238E27FC236}">
                <a16:creationId xmlns:a16="http://schemas.microsoft.com/office/drawing/2014/main" id="{616E34ED-D69D-2E50-740F-92D90094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0779" y="160866"/>
            <a:ext cx="4731455" cy="252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5DAF2-6922-3E2E-E003-C0E529C59580}"/>
              </a:ext>
            </a:extLst>
          </p:cNvPr>
          <p:cNvSpPr txBox="1"/>
          <p:nvPr/>
        </p:nvSpPr>
        <p:spPr>
          <a:xfrm>
            <a:off x="19372675" y="2732631"/>
            <a:ext cx="462562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</a:rPr>
              <a:t>Fig.</a:t>
            </a:r>
            <a:r>
              <a:rPr lang="en-US" sz="1200" b="1" dirty="0">
                <a:latin typeface="Arial"/>
                <a:cs typeface="Arial"/>
              </a:rPr>
              <a:t>[3] </a:t>
            </a:r>
            <a:r>
              <a:rPr lang="en-US" sz="1200" dirty="0">
                <a:latin typeface="Arial"/>
                <a:cs typeface="Arial"/>
              </a:rPr>
              <a:t>Globeteam. (2022)</a:t>
            </a:r>
            <a:endParaRPr lang="en-US" sz="1200" b="0" i="0" u="none" strike="noStrike" cap="none" spc="0" normalizeH="0" baseline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1950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-8570" y="59380"/>
            <a:ext cx="11017774" cy="2109292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r>
              <a:rPr lang="pt-PT" sz="9600" b="1" dirty="0">
                <a:solidFill>
                  <a:srgbClr val="E8641E"/>
                </a:solidFill>
                <a:latin typeface="Arial"/>
                <a:cs typeface="Arial"/>
              </a:rPr>
              <a:t>4. IMPLEMENTAÇÃO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6138151" y="2709094"/>
            <a:ext cx="6163705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Configuração</a:t>
            </a:r>
            <a:r>
              <a:rPr lang="en-US" sz="3600" dirty="0">
                <a:latin typeface="Arial"/>
              </a:rPr>
              <a:t> manual cisco packet tracer.</a:t>
            </a: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Configuração</a:t>
            </a:r>
            <a:r>
              <a:rPr lang="en-US" sz="3600" dirty="0">
                <a:latin typeface="Arial"/>
              </a:rPr>
              <a:t> </a:t>
            </a:r>
            <a:r>
              <a:rPr lang="en-US" sz="3600" err="1">
                <a:latin typeface="Arial"/>
              </a:rPr>
              <a:t>automatizada</a:t>
            </a:r>
            <a:r>
              <a:rPr lang="en-US" sz="3600" dirty="0">
                <a:latin typeface="Arial"/>
              </a:rPr>
              <a:t> GNS3.</a:t>
            </a: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  <a:cs typeface="Arial"/>
              </a:rPr>
              <a:t>Integração</a:t>
            </a:r>
            <a:r>
              <a:rPr lang="en-US" sz="3600" dirty="0">
                <a:latin typeface="Arial"/>
                <a:cs typeface="Arial"/>
              </a:rPr>
              <a:t> de ferramentas e </a:t>
            </a:r>
            <a:r>
              <a:rPr lang="en-US" sz="3600" err="1">
                <a:latin typeface="Arial"/>
                <a:cs typeface="Arial"/>
              </a:rPr>
              <a:t>configuração</a:t>
            </a:r>
            <a:r>
              <a:rPr lang="en-US" sz="3600" dirty="0">
                <a:latin typeface="Arial"/>
                <a:cs typeface="Arial"/>
              </a:rPr>
              <a:t> das </a:t>
            </a:r>
            <a:r>
              <a:rPr lang="en-US" sz="3600" err="1">
                <a:latin typeface="Arial"/>
                <a:cs typeface="Arial"/>
              </a:rPr>
              <a:t>mesmas</a:t>
            </a:r>
            <a:r>
              <a:rPr lang="en-US" sz="3600" dirty="0">
                <a:latin typeface="Arial"/>
                <a:cs typeface="Arial"/>
              </a:rPr>
              <a:t>.</a:t>
            </a:r>
            <a:endParaRPr lang="en-US" sz="3600" dirty="0">
              <a:latin typeface="Arial"/>
            </a:endParaRP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Documentação</a:t>
            </a:r>
            <a:r>
              <a:rPr lang="en-US" sz="3600" dirty="0">
                <a:latin typeface="Arial"/>
              </a:rPr>
              <a:t> de script python e ansible.</a:t>
            </a:r>
          </a:p>
        </p:txBody>
      </p:sp>
      <p:pic>
        <p:nvPicPr>
          <p:cNvPr id="3" name="Picture 2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0E737D0E-EB1E-361C-0C86-100F50F09E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737" t="4898" r="18761" b="10737"/>
          <a:stretch>
            <a:fillRect/>
          </a:stretch>
        </p:blipFill>
        <p:spPr>
          <a:xfrm>
            <a:off x="1015407" y="2235515"/>
            <a:ext cx="8158216" cy="10464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91F2D-6418-2977-B920-0F1B4443923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536" t="2888" r="9875" b="3867"/>
          <a:stretch>
            <a:fillRect/>
          </a:stretch>
        </p:blipFill>
        <p:spPr>
          <a:xfrm>
            <a:off x="10952575" y="68946"/>
            <a:ext cx="5136771" cy="12854498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5EFADC-1C94-AE5B-1677-09564A91C9D3}"/>
              </a:ext>
            </a:extLst>
          </p:cNvPr>
          <p:cNvCxnSpPr/>
          <p:nvPr/>
        </p:nvCxnSpPr>
        <p:spPr>
          <a:xfrm>
            <a:off x="9129806" y="6424168"/>
            <a:ext cx="1653308" cy="82203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C14530-AAB0-11ED-2829-1A9D0D0846F7}"/>
              </a:ext>
            </a:extLst>
          </p:cNvPr>
          <p:cNvSpPr txBox="1"/>
          <p:nvPr/>
        </p:nvSpPr>
        <p:spPr>
          <a:xfrm>
            <a:off x="14878740" y="11591289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Fluxograma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B77-C67C-A997-F797-46CD2295AF89}"/>
              </a:ext>
            </a:extLst>
          </p:cNvPr>
          <p:cNvSpPr txBox="1"/>
          <p:nvPr/>
        </p:nvSpPr>
        <p:spPr>
          <a:xfrm>
            <a:off x="165553" y="12426295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9. </a:t>
            </a:r>
            <a:r>
              <a:rPr lang="en-US" b="1" err="1">
                <a:latin typeface="Arial"/>
              </a:rPr>
              <a:t>Fluxograma</a:t>
            </a:r>
            <a:r>
              <a:rPr lang="en-US" b="1">
                <a:latin typeface="Arial"/>
              </a:rPr>
              <a:t> manual </a:t>
            </a:r>
            <a:r>
              <a:rPr lang="en-US" b="1" err="1">
                <a:latin typeface="Arial"/>
              </a:rPr>
              <a:t>implementação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728A7-E4FC-ABE6-D8C3-F99C12FFA08A}"/>
              </a:ext>
            </a:extLst>
          </p:cNvPr>
          <p:cNvSpPr txBox="1"/>
          <p:nvPr/>
        </p:nvSpPr>
        <p:spPr>
          <a:xfrm>
            <a:off x="16140621" y="297272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10. </a:t>
            </a:r>
            <a:r>
              <a:rPr lang="en-US" b="1" err="1">
                <a:latin typeface="Arial"/>
              </a:rPr>
              <a:t>Fluxograma</a:t>
            </a:r>
            <a:r>
              <a:rPr lang="en-US" b="1">
                <a:latin typeface="Arial"/>
              </a:rPr>
              <a:t> </a:t>
            </a:r>
            <a:r>
              <a:rPr lang="en-US" b="1" err="1">
                <a:latin typeface="Arial"/>
              </a:rPr>
              <a:t>automática</a:t>
            </a:r>
            <a:r>
              <a:rPr lang="en-US" b="1">
                <a:latin typeface="Arial"/>
              </a:rPr>
              <a:t> </a:t>
            </a:r>
            <a:r>
              <a:rPr lang="en-US" b="1" err="1">
                <a:latin typeface="Arial"/>
              </a:rPr>
              <a:t>implementação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90565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-3547" y="-11899"/>
            <a:ext cx="24589006" cy="161957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en-US" b="1" dirty="0">
                <a:solidFill>
                  <a:srgbClr val="E8641E"/>
                </a:solidFill>
                <a:latin typeface="Arial"/>
              </a:rPr>
              <a:t>4.1- Python &amp; Ansible 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4BBDAD55-6782-950D-551D-40305DEC3FF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504478" y="2501554"/>
            <a:ext cx="7855788" cy="9569042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endParaRPr lang="pt-PT" sz="4000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Ficheiros</a:t>
            </a:r>
            <a:r>
              <a:rPr lang="en-US" dirty="0">
                <a:latin typeface="Arial"/>
                <a:cs typeface="Arial"/>
              </a:rPr>
              <a:t> .</a:t>
            </a:r>
            <a:r>
              <a:rPr lang="en-US" dirty="0" err="1">
                <a:latin typeface="Arial"/>
                <a:cs typeface="Arial"/>
              </a:rPr>
              <a:t>py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 err="1">
                <a:latin typeface="Arial"/>
                <a:cs typeface="Arial"/>
              </a:rPr>
              <a:t>permitem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executar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 err="1">
                <a:latin typeface="Arial"/>
                <a:cs typeface="Arial"/>
              </a:rPr>
              <a:t>scipts</a:t>
            </a:r>
            <a:r>
              <a:rPr lang="en-US" dirty="0">
                <a:latin typeface="Arial"/>
                <a:cs typeface="Arial"/>
              </a:rPr>
              <a:t>  para </a:t>
            </a:r>
            <a:r>
              <a:rPr lang="en-US" dirty="0" err="1">
                <a:latin typeface="Arial"/>
                <a:cs typeface="Arial"/>
              </a:rPr>
              <a:t>automatizar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processos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Ficheiros</a:t>
            </a:r>
            <a:r>
              <a:rPr lang="en-US" dirty="0">
                <a:latin typeface="Arial"/>
                <a:cs typeface="Arial"/>
              </a:rPr>
              <a:t> .</a:t>
            </a:r>
            <a:r>
              <a:rPr lang="en-US" dirty="0" err="1">
                <a:latin typeface="Arial"/>
                <a:cs typeface="Arial"/>
              </a:rPr>
              <a:t>yml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permitem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introduzir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scipts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em</a:t>
            </a:r>
            <a:r>
              <a:rPr lang="en-US" dirty="0">
                <a:latin typeface="Arial"/>
                <a:cs typeface="Arial"/>
              </a:rPr>
              <a:t> python para </a:t>
            </a:r>
            <a:r>
              <a:rPr lang="en-US" dirty="0" err="1">
                <a:latin typeface="Arial"/>
                <a:cs typeface="Arial"/>
              </a:rPr>
              <a:t>automatizar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processos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 dirty="0">
                <a:latin typeface="Arial"/>
              </a:rPr>
              <a:t>Ansible playbook, </a:t>
            </a:r>
            <a:r>
              <a:rPr lang="en-US" dirty="0" err="1">
                <a:latin typeface="Arial"/>
              </a:rPr>
              <a:t>permite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executar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os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mesmos</a:t>
            </a:r>
            <a:r>
              <a:rPr lang="en-US" dirty="0">
                <a:latin typeface="Arial"/>
              </a:rPr>
              <a:t> e </a:t>
            </a:r>
            <a:r>
              <a:rPr lang="en-US" dirty="0" err="1">
                <a:latin typeface="Arial"/>
              </a:rPr>
              <a:t>criar</a:t>
            </a:r>
            <a:r>
              <a:rPr lang="en-US" dirty="0">
                <a:latin typeface="Arial"/>
              </a:rPr>
              <a:t> um </a:t>
            </a:r>
            <a:r>
              <a:rPr lang="en-US" dirty="0" err="1">
                <a:latin typeface="Arial"/>
              </a:rPr>
              <a:t>inventório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através</a:t>
            </a:r>
            <a:r>
              <a:rPr lang="en-US" dirty="0">
                <a:latin typeface="Arial"/>
              </a:rPr>
              <a:t> dos </a:t>
            </a:r>
            <a:r>
              <a:rPr lang="en-US" dirty="0" err="1">
                <a:latin typeface="Arial"/>
              </a:rPr>
              <a:t>ficheiros</a:t>
            </a:r>
            <a:r>
              <a:rPr lang="en-US" dirty="0">
                <a:latin typeface="Arial"/>
              </a:rPr>
              <a:t> .</a:t>
            </a:r>
            <a:r>
              <a:rPr lang="en-US" dirty="0" err="1">
                <a:latin typeface="Arial"/>
              </a:rPr>
              <a:t>yml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criados</a:t>
            </a:r>
            <a:r>
              <a:rPr lang="en-US" dirty="0">
                <a:latin typeface="Arial"/>
              </a:rPr>
              <a:t>.</a:t>
            </a:r>
            <a:endParaRPr lang="en-US" dirty="0" err="1">
              <a:latin typeface="Arial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C49EC4-6DC2-8E51-EF99-945C81D6B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339" y="2502517"/>
            <a:ext cx="14402053" cy="10222524"/>
          </a:xfrm>
          <a:prstGeom prst="rect">
            <a:avLst/>
          </a:prstGeom>
        </p:spPr>
      </p:pic>
      <p:sp>
        <p:nvSpPr>
          <p:cNvPr id="7" name="Projeto 1">
            <a:extLst>
              <a:ext uri="{FF2B5EF4-FFF2-40B4-BE49-F238E27FC236}">
                <a16:creationId xmlns:a16="http://schemas.microsoft.com/office/drawing/2014/main" id="{9EC33394-5412-DA8A-1638-454F222C4FF1}"/>
              </a:ext>
            </a:extLst>
          </p:cNvPr>
          <p:cNvSpPr txBox="1">
            <a:spLocks/>
          </p:cNvSpPr>
          <p:nvPr/>
        </p:nvSpPr>
        <p:spPr>
          <a:xfrm>
            <a:off x="3870" y="1601861"/>
            <a:ext cx="24357163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IMPLEMENTAÇÃO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01377-12A0-5EBC-1573-0843E7CF2884}"/>
              </a:ext>
            </a:extLst>
          </p:cNvPr>
          <p:cNvSpPr txBox="1"/>
          <p:nvPr/>
        </p:nvSpPr>
        <p:spPr>
          <a:xfrm>
            <a:off x="-269239" y="12140129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Scripts, </a:t>
            </a:r>
            <a:r>
              <a:rPr lang="pt-PT" b="1" dirty="0" err="1">
                <a:latin typeface="Arial"/>
                <a:cs typeface="Arial"/>
              </a:rPr>
              <a:t>Ansible</a:t>
            </a:r>
            <a:endParaRPr lang="pt-P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E2772-300D-2B64-5F6C-EC2C91203B40}"/>
              </a:ext>
            </a:extLst>
          </p:cNvPr>
          <p:cNvSpPr txBox="1"/>
          <p:nvPr/>
        </p:nvSpPr>
        <p:spPr>
          <a:xfrm>
            <a:off x="16301443" y="12459093"/>
            <a:ext cx="7275382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11. Python e Ansible </a:t>
            </a:r>
            <a:r>
              <a:rPr lang="en-US" b="1" err="1">
                <a:latin typeface="Arial"/>
              </a:rPr>
              <a:t>integração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1551</Words>
  <Application>Microsoft Office PowerPoint</Application>
  <PresentationFormat>Custom</PresentationFormat>
  <Paragraphs>136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PROJETO 2</vt:lpstr>
      <vt:lpstr>INTRODUÇÃO</vt:lpstr>
      <vt:lpstr>2. METODOLOGIA</vt:lpstr>
      <vt:lpstr>3. ESTADO DE ARTE</vt:lpstr>
      <vt:lpstr>3.1- Rede Manual</vt:lpstr>
      <vt:lpstr>3.2- Rede Automatizada</vt:lpstr>
      <vt:lpstr>3.3- NIS 2 </vt:lpstr>
      <vt:lpstr>4. IMPLEMENTAÇÃO</vt:lpstr>
      <vt:lpstr>4.1- Python &amp; Ansible </vt:lpstr>
      <vt:lpstr>4.2- TESTES </vt:lpstr>
      <vt:lpstr>5. Resultados Iniciais </vt:lpstr>
      <vt:lpstr>5.1- Resultados Intermédios e Finais </vt:lpstr>
      <vt:lpstr>       7. Bibliografia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1</dc:title>
  <cp:lastModifiedBy>Junqueira Eduardo (STUD)</cp:lastModifiedBy>
  <cp:revision>1365</cp:revision>
  <dcterms:modified xsi:type="dcterms:W3CDTF">2025-07-14T08:49:51Z</dcterms:modified>
</cp:coreProperties>
</file>